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2" r:id="rId3"/>
  </p:sldMasterIdLst>
  <p:notesMasterIdLst>
    <p:notesMasterId r:id="rId60"/>
  </p:notesMasterIdLst>
  <p:sldIdLst>
    <p:sldId id="257" r:id="rId4"/>
    <p:sldId id="259" r:id="rId5"/>
    <p:sldId id="260" r:id="rId6"/>
    <p:sldId id="261" r:id="rId7"/>
    <p:sldId id="262" r:id="rId8"/>
    <p:sldId id="263" r:id="rId9"/>
    <p:sldId id="328" r:id="rId10"/>
    <p:sldId id="264" r:id="rId11"/>
    <p:sldId id="274" r:id="rId12"/>
    <p:sldId id="270" r:id="rId13"/>
    <p:sldId id="275" r:id="rId14"/>
    <p:sldId id="273" r:id="rId15"/>
    <p:sldId id="271" r:id="rId16"/>
    <p:sldId id="272" r:id="rId17"/>
    <p:sldId id="266" r:id="rId18"/>
    <p:sldId id="267" r:id="rId19"/>
    <p:sldId id="276" r:id="rId20"/>
    <p:sldId id="277" r:id="rId21"/>
    <p:sldId id="287" r:id="rId22"/>
    <p:sldId id="286" r:id="rId23"/>
    <p:sldId id="268" r:id="rId24"/>
    <p:sldId id="329" r:id="rId25"/>
    <p:sldId id="330" r:id="rId26"/>
    <p:sldId id="313" r:id="rId27"/>
    <p:sldId id="331" r:id="rId28"/>
    <p:sldId id="332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27" r:id="rId47"/>
    <p:sldId id="314" r:id="rId48"/>
    <p:sldId id="315" r:id="rId49"/>
    <p:sldId id="333" r:id="rId50"/>
    <p:sldId id="316" r:id="rId51"/>
    <p:sldId id="317" r:id="rId52"/>
    <p:sldId id="318" r:id="rId53"/>
    <p:sldId id="321" r:id="rId54"/>
    <p:sldId id="322" r:id="rId55"/>
    <p:sldId id="323" r:id="rId56"/>
    <p:sldId id="324" r:id="rId57"/>
    <p:sldId id="325" r:id="rId58"/>
    <p:sldId id="305" r:id="rId5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4520" autoAdjust="0"/>
    <p:restoredTop sz="88710" autoAdjust="0"/>
  </p:normalViewPr>
  <p:slideViewPr>
    <p:cSldViewPr>
      <p:cViewPr>
        <p:scale>
          <a:sx n="100" d="100"/>
          <a:sy n="100" d="100"/>
        </p:scale>
        <p:origin x="-194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9FBD6-A36D-4CEC-8B37-421D5F38BBCA}" type="datetimeFigureOut">
              <a:rPr lang="ko-KR" altLang="en-US" smtClean="0"/>
              <a:t>2016-12-19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F6491-7942-446C-854D-4CDD1F361B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1618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토목</a:t>
            </a:r>
            <a:r>
              <a:rPr lang="en-US" altLang="ko-KR" dirty="0" smtClean="0"/>
              <a:t>, </a:t>
            </a:r>
            <a:r>
              <a:rPr lang="ko-KR" altLang="en-US" dirty="0" smtClean="0"/>
              <a:t>건축</a:t>
            </a:r>
            <a:r>
              <a:rPr lang="en-US" altLang="ko-KR" baseline="0" dirty="0" smtClean="0"/>
              <a:t> 36</a:t>
            </a:r>
            <a:r>
              <a:rPr lang="ko-KR" altLang="en-US" baseline="0" dirty="0" smtClean="0"/>
              <a:t>개사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회원 </a:t>
            </a:r>
            <a:r>
              <a:rPr lang="en-US" altLang="ko-KR" baseline="0" dirty="0" smtClean="0"/>
              <a:t>26</a:t>
            </a:r>
            <a:r>
              <a:rPr lang="ko-KR" altLang="en-US" baseline="0" dirty="0" smtClean="0"/>
              <a:t>개사</a:t>
            </a:r>
            <a:r>
              <a:rPr lang="en-US" altLang="ko-KR" baseline="0" dirty="0" smtClean="0"/>
              <a:t>)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F6491-7942-446C-854D-4CDD1F361BFC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18457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22750013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29121428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2132445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14635974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8544832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28268859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3907824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35642213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18479924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1960021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토목</a:t>
            </a:r>
            <a:r>
              <a:rPr lang="en-US" altLang="ko-KR" dirty="0" smtClean="0"/>
              <a:t>, </a:t>
            </a:r>
            <a:r>
              <a:rPr lang="ko-KR" altLang="en-US" dirty="0" smtClean="0"/>
              <a:t>건축</a:t>
            </a:r>
            <a:r>
              <a:rPr lang="en-US" altLang="ko-KR" baseline="0" dirty="0" smtClean="0"/>
              <a:t> 36</a:t>
            </a:r>
            <a:r>
              <a:rPr lang="ko-KR" altLang="en-US" baseline="0" dirty="0" smtClean="0"/>
              <a:t>개사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회원 </a:t>
            </a:r>
            <a:r>
              <a:rPr lang="en-US" altLang="ko-KR" baseline="0" dirty="0" smtClean="0"/>
              <a:t>26</a:t>
            </a:r>
            <a:r>
              <a:rPr lang="ko-KR" altLang="en-US" baseline="0" dirty="0" smtClean="0"/>
              <a:t>개사</a:t>
            </a:r>
            <a:r>
              <a:rPr lang="en-US" altLang="ko-KR" baseline="0" dirty="0" smtClean="0"/>
              <a:t>)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F6491-7942-446C-854D-4CDD1F361BFC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18457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45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75398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46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1122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47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1122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* </a:t>
            </a:r>
            <a:r>
              <a:rPr lang="ko-KR" altLang="en-US" dirty="0" smtClean="0"/>
              <a:t>해당 내용은 발주기관 </a:t>
            </a:r>
            <a:r>
              <a:rPr lang="ko-KR" altLang="en-US" dirty="0" err="1" smtClean="0"/>
              <a:t>종심제</a:t>
            </a:r>
            <a:r>
              <a:rPr lang="ko-KR" altLang="en-US" dirty="0" smtClean="0"/>
              <a:t> 또는 </a:t>
            </a:r>
            <a:r>
              <a:rPr lang="ko-KR" altLang="en-US" dirty="0" err="1" smtClean="0"/>
              <a:t>종편제</a:t>
            </a:r>
            <a:r>
              <a:rPr lang="ko-KR" altLang="en-US" dirty="0" smtClean="0"/>
              <a:t> 배치기술자 확인용입니다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1F1B4-19CF-408B-ADC3-EE494B92DB49}" type="slidenum">
              <a:rPr lang="ko-KR" altLang="en-US" smtClean="0"/>
              <a:t>48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74463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* </a:t>
            </a:r>
            <a:r>
              <a:rPr lang="ko-KR" altLang="en-US" dirty="0" smtClean="0"/>
              <a:t>해당 내용은 발주기관 </a:t>
            </a:r>
            <a:r>
              <a:rPr lang="ko-KR" altLang="en-US" dirty="0" err="1" smtClean="0"/>
              <a:t>종심제</a:t>
            </a:r>
            <a:r>
              <a:rPr lang="ko-KR" altLang="en-US" dirty="0" smtClean="0"/>
              <a:t> 또는 </a:t>
            </a:r>
            <a:r>
              <a:rPr lang="ko-KR" altLang="en-US" dirty="0" err="1" smtClean="0"/>
              <a:t>종편제</a:t>
            </a:r>
            <a:r>
              <a:rPr lang="ko-KR" altLang="en-US" dirty="0" smtClean="0"/>
              <a:t> 배치기술자 확인용입니다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1F1B4-19CF-408B-ADC3-EE494B92DB49}" type="slidenum">
              <a:rPr lang="ko-KR" altLang="en-US" smtClean="0"/>
              <a:t>49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74463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50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1122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51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1122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52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1122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53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1122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54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112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>
                <a:solidFill>
                  <a:prstClr val="black"/>
                </a:solidFill>
              </a:rPr>
              <a:pPr/>
              <a:t>27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5398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55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112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2956274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3801377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34092817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717648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39600092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2880688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1BA2-8AAB-4BD7-A0AF-F42AE9435520}" type="datetimeFigureOut">
              <a:rPr lang="ko-KR" altLang="en-US" smtClean="0"/>
              <a:t>2016-12-19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014E-129D-4B4D-86DB-AA5EF61091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1BA2-8AAB-4BD7-A0AF-F42AE9435520}" type="datetimeFigureOut">
              <a:rPr lang="ko-KR" altLang="en-US" smtClean="0"/>
              <a:t>2016-12-19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014E-129D-4B4D-86DB-AA5EF61091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1BA2-8AAB-4BD7-A0AF-F42AE9435520}" type="datetimeFigureOut">
              <a:rPr lang="ko-KR" altLang="en-US" smtClean="0"/>
              <a:t>2016-12-19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014E-129D-4B4D-86DB-AA5EF61091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2900" y="2125980"/>
            <a:ext cx="3886200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85801" y="3840480"/>
            <a:ext cx="32003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400" b="0" i="0">
                <a:solidFill>
                  <a:srgbClr val="B5B6B6"/>
                </a:solidFill>
                <a:latin typeface="Tahoma"/>
                <a:cs typeface="Tahoma"/>
              </a:defRPr>
            </a:lvl1pPr>
          </a:lstStyle>
          <a:p>
            <a:pPr marL="7525">
              <a:lnSpc>
                <a:spcPts val="418"/>
              </a:lnSpc>
            </a:pPr>
            <a:r>
              <a:rPr lang="en-US" spc="18" smtClean="0">
                <a:solidFill>
                  <a:srgbClr val="FFFFFF"/>
                </a:solidFill>
              </a:rPr>
              <a:t>C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18" smtClean="0">
                <a:solidFill>
                  <a:srgbClr val="FFFFFF"/>
                </a:solidFill>
              </a:rPr>
              <a:t>s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24" smtClean="0">
                <a:solidFill>
                  <a:srgbClr val="FFFFFF"/>
                </a:solidFill>
              </a:rPr>
              <a:t>r</a:t>
            </a:r>
            <a:r>
              <a:rPr lang="en-US" smtClean="0">
                <a:solidFill>
                  <a:srgbClr val="FFFFFF"/>
                </a:solidFill>
              </a:rPr>
              <a:t>u</a:t>
            </a:r>
            <a:r>
              <a:rPr lang="en-US" spc="15" smtClean="0">
                <a:solidFill>
                  <a:srgbClr val="FFFFFF"/>
                </a:solidFill>
              </a:rPr>
              <a:t>c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12" smtClean="0">
                <a:solidFill>
                  <a:srgbClr val="FFFFFF"/>
                </a:solidFill>
              </a:rPr>
              <a:t>A</a:t>
            </a:r>
            <a:r>
              <a:rPr lang="en-US" spc="18" smtClean="0">
                <a:solidFill>
                  <a:srgbClr val="FFFFFF"/>
                </a:solidFill>
              </a:rPr>
              <a:t>ss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pc="9" smtClean="0">
                <a:solidFill>
                  <a:srgbClr val="FFFFFF"/>
                </a:solidFill>
              </a:rPr>
              <a:t>c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6" smtClean="0">
                <a:solidFill>
                  <a:srgbClr val="FFFFFF"/>
                </a:solidFill>
              </a:rPr>
              <a:t>a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-12" smtClean="0">
                <a:solidFill>
                  <a:srgbClr val="FFFFFF"/>
                </a:solidFill>
              </a:rPr>
              <a:t>o</a:t>
            </a:r>
            <a:r>
              <a:rPr lang="en-US" spc="-6" smtClean="0">
                <a:solidFill>
                  <a:srgbClr val="FFFFFF"/>
                </a:solidFill>
              </a:rPr>
              <a:t>f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18" smtClean="0">
                <a:solidFill>
                  <a:srgbClr val="FFFFFF"/>
                </a:solidFill>
              </a:rPr>
              <a:t>K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pc="18" smtClean="0">
                <a:solidFill>
                  <a:srgbClr val="FFFFFF"/>
                </a:solidFill>
              </a:rPr>
              <a:t>r</a:t>
            </a:r>
            <a:r>
              <a:rPr lang="en-US" spc="-3" smtClean="0">
                <a:solidFill>
                  <a:srgbClr val="FFFFFF"/>
                </a:solidFill>
              </a:rPr>
              <a:t>ea</a:t>
            </a:r>
            <a:endParaRPr lang="en-US" spc="-3" dirty="0">
              <a:solidFill>
                <a:srgbClr val="FFFFFF"/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741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5552" y="318572"/>
            <a:ext cx="3880894" cy="507831"/>
          </a:xfrm>
        </p:spPr>
        <p:txBody>
          <a:bodyPr lIns="0" tIns="0" rIns="0" bIns="0"/>
          <a:lstStyle>
            <a:lvl1pPr>
              <a:defRPr sz="33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400" b="0" i="0">
                <a:solidFill>
                  <a:srgbClr val="B5B6B6"/>
                </a:solidFill>
                <a:latin typeface="Tahoma"/>
                <a:cs typeface="Tahoma"/>
              </a:defRPr>
            </a:lvl1pPr>
          </a:lstStyle>
          <a:p>
            <a:pPr marL="7525">
              <a:lnSpc>
                <a:spcPts val="418"/>
              </a:lnSpc>
            </a:pPr>
            <a:r>
              <a:rPr lang="en-US" spc="18" smtClean="0">
                <a:solidFill>
                  <a:srgbClr val="FFFFFF"/>
                </a:solidFill>
              </a:rPr>
              <a:t>C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18" smtClean="0">
                <a:solidFill>
                  <a:srgbClr val="FFFFFF"/>
                </a:solidFill>
              </a:rPr>
              <a:t>s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24" smtClean="0">
                <a:solidFill>
                  <a:srgbClr val="FFFFFF"/>
                </a:solidFill>
              </a:rPr>
              <a:t>r</a:t>
            </a:r>
            <a:r>
              <a:rPr lang="en-US" smtClean="0">
                <a:solidFill>
                  <a:srgbClr val="FFFFFF"/>
                </a:solidFill>
              </a:rPr>
              <a:t>u</a:t>
            </a:r>
            <a:r>
              <a:rPr lang="en-US" spc="15" smtClean="0">
                <a:solidFill>
                  <a:srgbClr val="FFFFFF"/>
                </a:solidFill>
              </a:rPr>
              <a:t>c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12" smtClean="0">
                <a:solidFill>
                  <a:srgbClr val="FFFFFF"/>
                </a:solidFill>
              </a:rPr>
              <a:t>A</a:t>
            </a:r>
            <a:r>
              <a:rPr lang="en-US" spc="18" smtClean="0">
                <a:solidFill>
                  <a:srgbClr val="FFFFFF"/>
                </a:solidFill>
              </a:rPr>
              <a:t>ss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pc="9" smtClean="0">
                <a:solidFill>
                  <a:srgbClr val="FFFFFF"/>
                </a:solidFill>
              </a:rPr>
              <a:t>c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6" smtClean="0">
                <a:solidFill>
                  <a:srgbClr val="FFFFFF"/>
                </a:solidFill>
              </a:rPr>
              <a:t>a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-12" smtClean="0">
                <a:solidFill>
                  <a:srgbClr val="FFFFFF"/>
                </a:solidFill>
              </a:rPr>
              <a:t>o</a:t>
            </a:r>
            <a:r>
              <a:rPr lang="en-US" spc="-6" smtClean="0">
                <a:solidFill>
                  <a:srgbClr val="FFFFFF"/>
                </a:solidFill>
              </a:rPr>
              <a:t>f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18" smtClean="0">
                <a:solidFill>
                  <a:srgbClr val="FFFFFF"/>
                </a:solidFill>
              </a:rPr>
              <a:t>K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pc="18" smtClean="0">
                <a:solidFill>
                  <a:srgbClr val="FFFFFF"/>
                </a:solidFill>
              </a:rPr>
              <a:t>r</a:t>
            </a:r>
            <a:r>
              <a:rPr lang="en-US" spc="-3" smtClean="0">
                <a:solidFill>
                  <a:srgbClr val="FFFFFF"/>
                </a:solidFill>
              </a:rPr>
              <a:t>ea</a:t>
            </a:r>
            <a:endParaRPr lang="en-US" spc="-3" dirty="0">
              <a:solidFill>
                <a:srgbClr val="FFFFFF"/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3233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5552" y="318572"/>
            <a:ext cx="3880894" cy="507831"/>
          </a:xfrm>
        </p:spPr>
        <p:txBody>
          <a:bodyPr lIns="0" tIns="0" rIns="0" bIns="0"/>
          <a:lstStyle>
            <a:lvl1pPr>
              <a:defRPr sz="33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28600" y="1577340"/>
            <a:ext cx="19888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354580" y="1577340"/>
            <a:ext cx="19888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400" b="0" i="0">
                <a:solidFill>
                  <a:srgbClr val="B5B6B6"/>
                </a:solidFill>
                <a:latin typeface="Tahoma"/>
                <a:cs typeface="Tahoma"/>
              </a:defRPr>
            </a:lvl1pPr>
          </a:lstStyle>
          <a:p>
            <a:pPr marL="7525">
              <a:lnSpc>
                <a:spcPts val="418"/>
              </a:lnSpc>
            </a:pPr>
            <a:r>
              <a:rPr lang="en-US" spc="18" smtClean="0">
                <a:solidFill>
                  <a:srgbClr val="FFFFFF"/>
                </a:solidFill>
              </a:rPr>
              <a:t>C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18" smtClean="0">
                <a:solidFill>
                  <a:srgbClr val="FFFFFF"/>
                </a:solidFill>
              </a:rPr>
              <a:t>s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24" smtClean="0">
                <a:solidFill>
                  <a:srgbClr val="FFFFFF"/>
                </a:solidFill>
              </a:rPr>
              <a:t>r</a:t>
            </a:r>
            <a:r>
              <a:rPr lang="en-US" smtClean="0">
                <a:solidFill>
                  <a:srgbClr val="FFFFFF"/>
                </a:solidFill>
              </a:rPr>
              <a:t>u</a:t>
            </a:r>
            <a:r>
              <a:rPr lang="en-US" spc="15" smtClean="0">
                <a:solidFill>
                  <a:srgbClr val="FFFFFF"/>
                </a:solidFill>
              </a:rPr>
              <a:t>c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12" smtClean="0">
                <a:solidFill>
                  <a:srgbClr val="FFFFFF"/>
                </a:solidFill>
              </a:rPr>
              <a:t>A</a:t>
            </a:r>
            <a:r>
              <a:rPr lang="en-US" spc="18" smtClean="0">
                <a:solidFill>
                  <a:srgbClr val="FFFFFF"/>
                </a:solidFill>
              </a:rPr>
              <a:t>ss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pc="9" smtClean="0">
                <a:solidFill>
                  <a:srgbClr val="FFFFFF"/>
                </a:solidFill>
              </a:rPr>
              <a:t>c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6" smtClean="0">
                <a:solidFill>
                  <a:srgbClr val="FFFFFF"/>
                </a:solidFill>
              </a:rPr>
              <a:t>a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-12" smtClean="0">
                <a:solidFill>
                  <a:srgbClr val="FFFFFF"/>
                </a:solidFill>
              </a:rPr>
              <a:t>o</a:t>
            </a:r>
            <a:r>
              <a:rPr lang="en-US" spc="-6" smtClean="0">
                <a:solidFill>
                  <a:srgbClr val="FFFFFF"/>
                </a:solidFill>
              </a:rPr>
              <a:t>f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18" smtClean="0">
                <a:solidFill>
                  <a:srgbClr val="FFFFFF"/>
                </a:solidFill>
              </a:rPr>
              <a:t>K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pc="18" smtClean="0">
                <a:solidFill>
                  <a:srgbClr val="FFFFFF"/>
                </a:solidFill>
              </a:rPr>
              <a:t>r</a:t>
            </a:r>
            <a:r>
              <a:rPr lang="en-US" spc="-3" smtClean="0">
                <a:solidFill>
                  <a:srgbClr val="FFFFFF"/>
                </a:solidFill>
              </a:rPr>
              <a:t>ea</a:t>
            </a:r>
            <a:endParaRPr lang="en-US" spc="-3" dirty="0">
              <a:solidFill>
                <a:srgbClr val="FFFFFF"/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497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5552" y="318572"/>
            <a:ext cx="3880894" cy="507831"/>
          </a:xfrm>
        </p:spPr>
        <p:txBody>
          <a:bodyPr lIns="0" tIns="0" rIns="0" bIns="0"/>
          <a:lstStyle>
            <a:lvl1pPr>
              <a:defRPr sz="33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400" b="0" i="0">
                <a:solidFill>
                  <a:srgbClr val="B5B6B6"/>
                </a:solidFill>
                <a:latin typeface="Tahoma"/>
                <a:cs typeface="Tahoma"/>
              </a:defRPr>
            </a:lvl1pPr>
          </a:lstStyle>
          <a:p>
            <a:pPr marL="7525">
              <a:lnSpc>
                <a:spcPts val="418"/>
              </a:lnSpc>
            </a:pPr>
            <a:r>
              <a:rPr lang="en-US" spc="18" smtClean="0">
                <a:solidFill>
                  <a:srgbClr val="FFFFFF"/>
                </a:solidFill>
              </a:rPr>
              <a:t>C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18" smtClean="0">
                <a:solidFill>
                  <a:srgbClr val="FFFFFF"/>
                </a:solidFill>
              </a:rPr>
              <a:t>s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24" smtClean="0">
                <a:solidFill>
                  <a:srgbClr val="FFFFFF"/>
                </a:solidFill>
              </a:rPr>
              <a:t>r</a:t>
            </a:r>
            <a:r>
              <a:rPr lang="en-US" smtClean="0">
                <a:solidFill>
                  <a:srgbClr val="FFFFFF"/>
                </a:solidFill>
              </a:rPr>
              <a:t>u</a:t>
            </a:r>
            <a:r>
              <a:rPr lang="en-US" spc="15" smtClean="0">
                <a:solidFill>
                  <a:srgbClr val="FFFFFF"/>
                </a:solidFill>
              </a:rPr>
              <a:t>c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12" smtClean="0">
                <a:solidFill>
                  <a:srgbClr val="FFFFFF"/>
                </a:solidFill>
              </a:rPr>
              <a:t>A</a:t>
            </a:r>
            <a:r>
              <a:rPr lang="en-US" spc="18" smtClean="0">
                <a:solidFill>
                  <a:srgbClr val="FFFFFF"/>
                </a:solidFill>
              </a:rPr>
              <a:t>ss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pc="9" smtClean="0">
                <a:solidFill>
                  <a:srgbClr val="FFFFFF"/>
                </a:solidFill>
              </a:rPr>
              <a:t>c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6" smtClean="0">
                <a:solidFill>
                  <a:srgbClr val="FFFFFF"/>
                </a:solidFill>
              </a:rPr>
              <a:t>a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-12" smtClean="0">
                <a:solidFill>
                  <a:srgbClr val="FFFFFF"/>
                </a:solidFill>
              </a:rPr>
              <a:t>o</a:t>
            </a:r>
            <a:r>
              <a:rPr lang="en-US" spc="-6" smtClean="0">
                <a:solidFill>
                  <a:srgbClr val="FFFFFF"/>
                </a:solidFill>
              </a:rPr>
              <a:t>f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18" smtClean="0">
                <a:solidFill>
                  <a:srgbClr val="FFFFFF"/>
                </a:solidFill>
              </a:rPr>
              <a:t>K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pc="18" smtClean="0">
                <a:solidFill>
                  <a:srgbClr val="FFFFFF"/>
                </a:solidFill>
              </a:rPr>
              <a:t>r</a:t>
            </a:r>
            <a:r>
              <a:rPr lang="en-US" spc="-3" smtClean="0">
                <a:solidFill>
                  <a:srgbClr val="FFFFFF"/>
                </a:solidFill>
              </a:rPr>
              <a:t>ea</a:t>
            </a:r>
            <a:endParaRPr lang="en-US" spc="-3" dirty="0">
              <a:solidFill>
                <a:srgbClr val="FFFFFF"/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8802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400" b="0" i="0">
                <a:solidFill>
                  <a:srgbClr val="B5B6B6"/>
                </a:solidFill>
                <a:latin typeface="Tahoma"/>
                <a:cs typeface="Tahoma"/>
              </a:defRPr>
            </a:lvl1pPr>
          </a:lstStyle>
          <a:p>
            <a:pPr marL="7525">
              <a:lnSpc>
                <a:spcPts val="418"/>
              </a:lnSpc>
            </a:pPr>
            <a:r>
              <a:rPr lang="en-US" spc="18" smtClean="0">
                <a:solidFill>
                  <a:srgbClr val="FFFFFF"/>
                </a:solidFill>
              </a:rPr>
              <a:t>C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18" smtClean="0">
                <a:solidFill>
                  <a:srgbClr val="FFFFFF"/>
                </a:solidFill>
              </a:rPr>
              <a:t>s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24" smtClean="0">
                <a:solidFill>
                  <a:srgbClr val="FFFFFF"/>
                </a:solidFill>
              </a:rPr>
              <a:t>r</a:t>
            </a:r>
            <a:r>
              <a:rPr lang="en-US" smtClean="0">
                <a:solidFill>
                  <a:srgbClr val="FFFFFF"/>
                </a:solidFill>
              </a:rPr>
              <a:t>u</a:t>
            </a:r>
            <a:r>
              <a:rPr lang="en-US" spc="15" smtClean="0">
                <a:solidFill>
                  <a:srgbClr val="FFFFFF"/>
                </a:solidFill>
              </a:rPr>
              <a:t>c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12" smtClean="0">
                <a:solidFill>
                  <a:srgbClr val="FFFFFF"/>
                </a:solidFill>
              </a:rPr>
              <a:t>A</a:t>
            </a:r>
            <a:r>
              <a:rPr lang="en-US" spc="18" smtClean="0">
                <a:solidFill>
                  <a:srgbClr val="FFFFFF"/>
                </a:solidFill>
              </a:rPr>
              <a:t>ss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pc="9" smtClean="0">
                <a:solidFill>
                  <a:srgbClr val="FFFFFF"/>
                </a:solidFill>
              </a:rPr>
              <a:t>c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6" smtClean="0">
                <a:solidFill>
                  <a:srgbClr val="FFFFFF"/>
                </a:solidFill>
              </a:rPr>
              <a:t>a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-12" smtClean="0">
                <a:solidFill>
                  <a:srgbClr val="FFFFFF"/>
                </a:solidFill>
              </a:rPr>
              <a:t>o</a:t>
            </a:r>
            <a:r>
              <a:rPr lang="en-US" spc="-6" smtClean="0">
                <a:solidFill>
                  <a:srgbClr val="FFFFFF"/>
                </a:solidFill>
              </a:rPr>
              <a:t>f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18" smtClean="0">
                <a:solidFill>
                  <a:srgbClr val="FFFFFF"/>
                </a:solidFill>
              </a:rPr>
              <a:t>K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pc="18" smtClean="0">
                <a:solidFill>
                  <a:srgbClr val="FFFFFF"/>
                </a:solidFill>
              </a:rPr>
              <a:t>r</a:t>
            </a:r>
            <a:r>
              <a:rPr lang="en-US" spc="-3" smtClean="0">
                <a:solidFill>
                  <a:srgbClr val="FFFFFF"/>
                </a:solidFill>
              </a:rPr>
              <a:t>ea</a:t>
            </a:r>
            <a:endParaRPr lang="en-US" spc="-3" dirty="0">
              <a:solidFill>
                <a:srgbClr val="FFFFFF"/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688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B548-2059-4845-BE43-9695FD8B97B0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2016-12-19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9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2628F-CE0B-4627-A277-5A2C821D7B81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2016-12-19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069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3BAC-7789-4DE2-84B4-5CB2C544B33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2016-12-19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656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1BA2-8AAB-4BD7-A0AF-F42AE9435520}" type="datetimeFigureOut">
              <a:rPr lang="ko-KR" altLang="en-US" smtClean="0"/>
              <a:t>2016-12-19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014E-129D-4B4D-86DB-AA5EF61091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F861-AB68-404B-8051-44ED3DA80AA1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2016-12-19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1323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67A6-2584-47B7-B072-86B269C3E929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2016-12-19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651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E2D9-7B3F-4C80-B024-E3173ACEEB77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2016-12-19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9941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0F3A-C9B7-4296-BEBF-059D71F0BEB3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2016-12-19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4557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FC0E-4D50-4385-B81A-B51087406C65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2016-12-19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539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B4DC4-6371-46A6-BDCE-EA01F30814D5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2016-12-19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9232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12B55-5465-4511-A152-AC0DB5AB17B1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2016-12-19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3930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5B55-3978-435E-8FDE-7381ADD2161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2016-12-19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4629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본문 슬라이드_기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49469" y="600075"/>
            <a:ext cx="8845062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제목 16"/>
          <p:cNvSpPr>
            <a:spLocks noGrp="1"/>
          </p:cNvSpPr>
          <p:nvPr>
            <p:ph type="title"/>
          </p:nvPr>
        </p:nvSpPr>
        <p:spPr>
          <a:xfrm>
            <a:off x="99885" y="312020"/>
            <a:ext cx="8894224" cy="289154"/>
          </a:xfrm>
          <a:prstGeom prst="rect">
            <a:avLst/>
          </a:prstGeom>
        </p:spPr>
        <p:txBody>
          <a:bodyPr lIns="88038" tIns="44019" rIns="88038" bIns="44019"/>
          <a:lstStyle>
            <a:lvl1pPr algn="l">
              <a:defRPr sz="1200" b="1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텍스트 개체 틀 20"/>
          <p:cNvSpPr>
            <a:spLocks noGrp="1"/>
          </p:cNvSpPr>
          <p:nvPr>
            <p:ph type="body" sz="quarter" idx="12"/>
          </p:nvPr>
        </p:nvSpPr>
        <p:spPr>
          <a:xfrm>
            <a:off x="206585" y="595202"/>
            <a:ext cx="8787523" cy="643440"/>
          </a:xfrm>
          <a:prstGeom prst="rect">
            <a:avLst/>
          </a:prstGeom>
          <a:noFill/>
        </p:spPr>
        <p:txBody>
          <a:bodyPr lIns="88038" tIns="44019" rIns="88038" bIns="44019"/>
          <a:lstStyle>
            <a:lvl1pPr>
              <a:buClr>
                <a:schemeClr val="accent5">
                  <a:lumMod val="75000"/>
                </a:schemeClr>
              </a:buClr>
              <a:buSzPct val="90000"/>
              <a:buFont typeface="맑은 고딕" pitchFamily="50" charset="-127"/>
              <a:buAutoNum type="arabicPeriod"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defRPr>
            </a:lvl1pPr>
            <a:lvl2pPr marL="313406" indent="-184759">
              <a:buClr>
                <a:schemeClr val="accent5">
                  <a:lumMod val="75000"/>
                </a:schemeClr>
              </a:buClr>
              <a:buSzPct val="70000"/>
              <a:buFontTx/>
              <a:buChar char="-"/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defRPr>
            </a:lvl2pPr>
            <a:lvl3pPr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1000"/>
            </a:lvl4pPr>
            <a:lvl5pPr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둘째 수준</a:t>
            </a:r>
            <a:endParaRPr lang="en-US" altLang="ko-KR" dirty="0" smtClean="0"/>
          </a:p>
          <a:p>
            <a:pPr lvl="1"/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42580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1BA2-8AAB-4BD7-A0AF-F42AE9435520}" type="datetimeFigureOut">
              <a:rPr lang="ko-KR" altLang="en-US" smtClean="0"/>
              <a:t>2016-12-19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014E-129D-4B4D-86DB-AA5EF61091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1BA2-8AAB-4BD7-A0AF-F42AE9435520}" type="datetimeFigureOut">
              <a:rPr lang="ko-KR" altLang="en-US" smtClean="0"/>
              <a:t>2016-12-19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014E-129D-4B4D-86DB-AA5EF61091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1BA2-8AAB-4BD7-A0AF-F42AE9435520}" type="datetimeFigureOut">
              <a:rPr lang="ko-KR" altLang="en-US" smtClean="0"/>
              <a:t>2016-12-19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014E-129D-4B4D-86DB-AA5EF61091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1BA2-8AAB-4BD7-A0AF-F42AE9435520}" type="datetimeFigureOut">
              <a:rPr lang="ko-KR" altLang="en-US" smtClean="0"/>
              <a:t>2016-12-19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014E-129D-4B4D-86DB-AA5EF61091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1BA2-8AAB-4BD7-A0AF-F42AE9435520}" type="datetimeFigureOut">
              <a:rPr lang="ko-KR" altLang="en-US" smtClean="0"/>
              <a:t>2016-12-19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014E-129D-4B4D-86DB-AA5EF61091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1BA2-8AAB-4BD7-A0AF-F42AE9435520}" type="datetimeFigureOut">
              <a:rPr lang="ko-KR" altLang="en-US" smtClean="0"/>
              <a:t>2016-12-19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014E-129D-4B4D-86DB-AA5EF61091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1BA2-8AAB-4BD7-A0AF-F42AE9435520}" type="datetimeFigureOut">
              <a:rPr lang="ko-KR" altLang="en-US" smtClean="0"/>
              <a:t>2016-12-19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014E-129D-4B4D-86DB-AA5EF61091C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41BA2-8AAB-4BD7-A0AF-F42AE9435520}" type="datetimeFigureOut">
              <a:rPr lang="ko-KR" altLang="en-US" smtClean="0"/>
              <a:t>2016-12-19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E014E-129D-4B4D-86DB-AA5EF61091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1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5552" y="318572"/>
            <a:ext cx="3880894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6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28601" y="1577340"/>
            <a:ext cx="41147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774120" y="6304533"/>
            <a:ext cx="657135" cy="1025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" b="0" i="0">
                <a:solidFill>
                  <a:srgbClr val="B5B6B6"/>
                </a:solidFill>
                <a:latin typeface="Tahoma"/>
                <a:cs typeface="Tahoma"/>
              </a:defRPr>
            </a:lvl1pPr>
          </a:lstStyle>
          <a:p>
            <a:pPr marL="7525" defTabSz="541782">
              <a:lnSpc>
                <a:spcPts val="418"/>
              </a:lnSpc>
            </a:pPr>
            <a:r>
              <a:rPr lang="en-US" spc="18" smtClean="0">
                <a:solidFill>
                  <a:srgbClr val="FFFFFF"/>
                </a:solidFill>
              </a:rPr>
              <a:t>C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18" smtClean="0">
                <a:solidFill>
                  <a:srgbClr val="FFFFFF"/>
                </a:solidFill>
              </a:rPr>
              <a:t>s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24" smtClean="0">
                <a:solidFill>
                  <a:srgbClr val="FFFFFF"/>
                </a:solidFill>
              </a:rPr>
              <a:t>r</a:t>
            </a:r>
            <a:r>
              <a:rPr lang="en-US" smtClean="0">
                <a:solidFill>
                  <a:srgbClr val="FFFFFF"/>
                </a:solidFill>
              </a:rPr>
              <a:t>u</a:t>
            </a:r>
            <a:r>
              <a:rPr lang="en-US" spc="15" smtClean="0">
                <a:solidFill>
                  <a:srgbClr val="FFFFFF"/>
                </a:solidFill>
              </a:rPr>
              <a:t>c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12" smtClean="0">
                <a:solidFill>
                  <a:srgbClr val="FFFFFF"/>
                </a:solidFill>
              </a:rPr>
              <a:t>A</a:t>
            </a:r>
            <a:r>
              <a:rPr lang="en-US" spc="18" smtClean="0">
                <a:solidFill>
                  <a:srgbClr val="FFFFFF"/>
                </a:solidFill>
              </a:rPr>
              <a:t>ss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pc="9" smtClean="0">
                <a:solidFill>
                  <a:srgbClr val="FFFFFF"/>
                </a:solidFill>
              </a:rPr>
              <a:t>c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6" smtClean="0">
                <a:solidFill>
                  <a:srgbClr val="FFFFFF"/>
                </a:solidFill>
              </a:rPr>
              <a:t>a</a:t>
            </a:r>
            <a:r>
              <a:rPr lang="en-US" spc="-9" smtClean="0">
                <a:solidFill>
                  <a:srgbClr val="FFFFFF"/>
                </a:solidFill>
              </a:rPr>
              <a:t>t</a:t>
            </a:r>
            <a:r>
              <a:rPr lang="en-US" spc="3" smtClean="0">
                <a:solidFill>
                  <a:srgbClr val="FFFFFF"/>
                </a:solidFill>
              </a:rPr>
              <a:t>i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mtClean="0">
                <a:solidFill>
                  <a:srgbClr val="FFFFFF"/>
                </a:solidFill>
              </a:rPr>
              <a:t>n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-12" smtClean="0">
                <a:solidFill>
                  <a:srgbClr val="FFFFFF"/>
                </a:solidFill>
              </a:rPr>
              <a:t>o</a:t>
            </a:r>
            <a:r>
              <a:rPr lang="en-US" spc="-6" smtClean="0">
                <a:solidFill>
                  <a:srgbClr val="FFFFFF"/>
                </a:solidFill>
              </a:rPr>
              <a:t>f</a:t>
            </a:r>
            <a:r>
              <a:rPr lang="en-US" spc="-39" smtClean="0">
                <a:solidFill>
                  <a:srgbClr val="FFFFFF"/>
                </a:solidFill>
              </a:rPr>
              <a:t> </a:t>
            </a:r>
            <a:r>
              <a:rPr lang="en-US" spc="18" smtClean="0">
                <a:solidFill>
                  <a:srgbClr val="FFFFFF"/>
                </a:solidFill>
              </a:rPr>
              <a:t>K</a:t>
            </a:r>
            <a:r>
              <a:rPr lang="en-US" spc="-9" smtClean="0">
                <a:solidFill>
                  <a:srgbClr val="FFFFFF"/>
                </a:solidFill>
              </a:rPr>
              <a:t>o</a:t>
            </a:r>
            <a:r>
              <a:rPr lang="en-US" spc="18" smtClean="0">
                <a:solidFill>
                  <a:srgbClr val="FFFFFF"/>
                </a:solidFill>
              </a:rPr>
              <a:t>r</a:t>
            </a:r>
            <a:r>
              <a:rPr lang="en-US" spc="-3" smtClean="0">
                <a:solidFill>
                  <a:srgbClr val="FFFFFF"/>
                </a:solidFill>
              </a:rPr>
              <a:t>ea</a:t>
            </a:r>
            <a:endParaRPr lang="en-US" spc="-3" dirty="0">
              <a:solidFill>
                <a:srgbClr val="FFFFFF"/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28600" y="6377940"/>
            <a:ext cx="1051560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41782"/>
            <a:fld id="{1D8BD707-D9CF-40AE-B4C6-C98DA3205C09}" type="datetimeFigureOut">
              <a:rPr lang="en-US" sz="1100">
                <a:solidFill>
                  <a:prstClr val="black">
                    <a:tint val="75000"/>
                  </a:prstClr>
                </a:solidFill>
              </a:rPr>
              <a:pPr defTabSz="541782"/>
              <a:t>12/19/2016</a:t>
            </a:fld>
            <a:endParaRPr lang="en-US" sz="11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291840" y="6377940"/>
            <a:ext cx="1051560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41782"/>
            <a:fld id="{B6F15528-21DE-4FAA-801E-634DDDAF4B2B}" type="slidenum">
              <a:rPr sz="1100">
                <a:solidFill>
                  <a:prstClr val="black">
                    <a:tint val="75000"/>
                  </a:prstClr>
                </a:solidFill>
              </a:rPr>
              <a:pPr defTabSz="541782"/>
              <a:t>‹#›</a:t>
            </a:fld>
            <a:endParaRPr sz="11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950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70891">
        <a:defRPr>
          <a:latin typeface="+mn-lt"/>
          <a:ea typeface="+mn-ea"/>
          <a:cs typeface="+mn-cs"/>
        </a:defRPr>
      </a:lvl2pPr>
      <a:lvl3pPr marL="541782">
        <a:defRPr>
          <a:latin typeface="+mn-lt"/>
          <a:ea typeface="+mn-ea"/>
          <a:cs typeface="+mn-cs"/>
        </a:defRPr>
      </a:lvl3pPr>
      <a:lvl4pPr marL="812673">
        <a:defRPr>
          <a:latin typeface="+mn-lt"/>
          <a:ea typeface="+mn-ea"/>
          <a:cs typeface="+mn-cs"/>
        </a:defRPr>
      </a:lvl4pPr>
      <a:lvl5pPr marL="1083564">
        <a:defRPr>
          <a:latin typeface="+mn-lt"/>
          <a:ea typeface="+mn-ea"/>
          <a:cs typeface="+mn-cs"/>
        </a:defRPr>
      </a:lvl5pPr>
      <a:lvl6pPr marL="1354455">
        <a:defRPr>
          <a:latin typeface="+mn-lt"/>
          <a:ea typeface="+mn-ea"/>
          <a:cs typeface="+mn-cs"/>
        </a:defRPr>
      </a:lvl6pPr>
      <a:lvl7pPr marL="1625346">
        <a:defRPr>
          <a:latin typeface="+mn-lt"/>
          <a:ea typeface="+mn-ea"/>
          <a:cs typeface="+mn-cs"/>
        </a:defRPr>
      </a:lvl7pPr>
      <a:lvl8pPr marL="1896237">
        <a:defRPr>
          <a:latin typeface="+mn-lt"/>
          <a:ea typeface="+mn-ea"/>
          <a:cs typeface="+mn-cs"/>
        </a:defRPr>
      </a:lvl8pPr>
      <a:lvl9pPr marL="2167128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70891">
        <a:defRPr>
          <a:latin typeface="+mn-lt"/>
          <a:ea typeface="+mn-ea"/>
          <a:cs typeface="+mn-cs"/>
        </a:defRPr>
      </a:lvl2pPr>
      <a:lvl3pPr marL="541782">
        <a:defRPr>
          <a:latin typeface="+mn-lt"/>
          <a:ea typeface="+mn-ea"/>
          <a:cs typeface="+mn-cs"/>
        </a:defRPr>
      </a:lvl3pPr>
      <a:lvl4pPr marL="812673">
        <a:defRPr>
          <a:latin typeface="+mn-lt"/>
          <a:ea typeface="+mn-ea"/>
          <a:cs typeface="+mn-cs"/>
        </a:defRPr>
      </a:lvl4pPr>
      <a:lvl5pPr marL="1083564">
        <a:defRPr>
          <a:latin typeface="+mn-lt"/>
          <a:ea typeface="+mn-ea"/>
          <a:cs typeface="+mn-cs"/>
        </a:defRPr>
      </a:lvl5pPr>
      <a:lvl6pPr marL="1354455">
        <a:defRPr>
          <a:latin typeface="+mn-lt"/>
          <a:ea typeface="+mn-ea"/>
          <a:cs typeface="+mn-cs"/>
        </a:defRPr>
      </a:lvl6pPr>
      <a:lvl7pPr marL="1625346">
        <a:defRPr>
          <a:latin typeface="+mn-lt"/>
          <a:ea typeface="+mn-ea"/>
          <a:cs typeface="+mn-cs"/>
        </a:defRPr>
      </a:lvl7pPr>
      <a:lvl8pPr marL="1896237">
        <a:defRPr>
          <a:latin typeface="+mn-lt"/>
          <a:ea typeface="+mn-ea"/>
          <a:cs typeface="+mn-cs"/>
        </a:defRPr>
      </a:lvl8pPr>
      <a:lvl9pPr marL="2167128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C8D6E-ABCC-4E2B-8BA6-F31D793EBC31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2016-12-19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B2210-1E45-4870-8CFC-D404AF38F03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E:\문서자료\PPT 템플릿\표지이미지\마스터2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3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351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3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4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5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6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7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8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9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0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33.wmf"/><Relationship Id="rId4" Type="http://schemas.openxmlformats.org/officeDocument/2006/relationships/oleObject" Target="../embeddings/oleObject11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4.wmf"/><Relationship Id="rId4" Type="http://schemas.openxmlformats.org/officeDocument/2006/relationships/oleObject" Target="../embeddings/oleObject12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100000"/>
                <a:shade val="90000"/>
                <a:hueMod val="100000"/>
                <a:satMod val="130000"/>
                <a:lumMod val="90000"/>
              </a:schemeClr>
            </a:gs>
            <a:gs pos="86000">
              <a:schemeClr val="bg2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23528" y="1772816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0"/>
            <a:r>
              <a:rPr lang="en-US" altLang="ko-KR" sz="5400" b="1" dirty="0" smtClean="0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2017</a:t>
            </a:r>
            <a:r>
              <a:rPr lang="ko-KR" altLang="en-US" sz="5400" b="1" dirty="0" smtClean="0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년도 </a:t>
            </a:r>
            <a:endParaRPr lang="en-US" altLang="ko-KR" sz="5400" b="1" dirty="0" smtClean="0"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fontAlgn="base" latinLnBrk="0"/>
            <a:r>
              <a:rPr lang="ko-KR" altLang="en-US" sz="5400" b="1" dirty="0" smtClean="0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시공능력평가 관련</a:t>
            </a:r>
            <a:r>
              <a:rPr lang="en-US" altLang="ko-KR" sz="5400" b="1" dirty="0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lang="ko-KR" altLang="en-US" sz="5400" b="1" dirty="0" smtClean="0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설명회</a:t>
            </a:r>
            <a:endParaRPr lang="ko-KR" altLang="en-US" sz="5400" dirty="0">
              <a:latin typeface="HY동녘M" panose="02030600000101010101" pitchFamily="18" charset="-127"/>
              <a:ea typeface="HY동녘M" panose="02030600000101010101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-13893" y="530120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 latinLnBrk="0"/>
            <a:r>
              <a:rPr lang="en-US" altLang="ko-KR" b="1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2016.12.16(</a:t>
            </a:r>
            <a:r>
              <a:rPr lang="ko-KR" altLang="en-US" b="1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금</a:t>
            </a:r>
            <a:r>
              <a:rPr lang="en-US" altLang="ko-KR" b="1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)</a:t>
            </a:r>
            <a:endParaRPr lang="ko-KR" altLang="en-US" b="1" dirty="0"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algn="ctr" fontAlgn="base" latinLnBrk="0"/>
            <a:r>
              <a:rPr lang="ko-KR" altLang="en-US" b="1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대한건설협회 제주특별자치도회</a:t>
            </a:r>
            <a:endParaRPr lang="ko-KR" altLang="en-US" dirty="0">
              <a:latin typeface="HY동녘M" panose="02030600000101010101" pitchFamily="18" charset="-127"/>
              <a:ea typeface="HY동녘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2156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448" y="896233"/>
            <a:ext cx="9102172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  </a:t>
            </a:r>
            <a:r>
              <a:rPr kumimoji="1" lang="ko-KR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신고가 불가한 사항</a:t>
            </a: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실적 불인정</a:t>
            </a: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)</a:t>
            </a:r>
            <a:endParaRPr kumimoji="1" lang="en-US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-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건설공사에 해당하지 않는 전기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,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정보통신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,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소방시설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,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문화재수리 공사</a:t>
            </a:r>
            <a:endParaRPr kumimoji="1" lang="ko-KR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-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전문공사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,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설계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․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청소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․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제설 등 용역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,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하자보수 공사</a:t>
            </a:r>
            <a:endParaRPr kumimoji="1" lang="ko-KR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※ </a:t>
            </a:r>
            <a:r>
              <a:rPr kumimoji="1" lang="ko-KR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턴키</a:t>
            </a: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cs typeface="굴림" pitchFamily="50" charset="-127"/>
              </a:rPr>
              <a:t>(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설계</a:t>
            </a: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․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시공일괄입찰</a:t>
            </a: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cs typeface="굴림" pitchFamily="50" charset="-127"/>
              </a:rPr>
              <a:t>)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공사의 경우 설계</a:t>
            </a: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․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전기</a:t>
            </a: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․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통신공사 등 </a:t>
            </a:r>
            <a:r>
              <a:rPr kumimoji="1" lang="ko-KR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비건설부문은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 신고금액에서 제외</a:t>
            </a:r>
            <a:endParaRPr kumimoji="1" lang="ko-KR" altLang="en-US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0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굴림" pitchFamily="50" charset="-127"/>
                <a:ea typeface="HY울릉도B" pitchFamily="18" charset="-127"/>
                <a:cs typeface="굴림" pitchFamily="50" charset="-127"/>
              </a:rPr>
              <a:t>☞ 종합</a:t>
            </a:r>
            <a:r>
              <a:rPr kumimoji="1" lang="en-US" altLang="ko-KR" sz="20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굴림" pitchFamily="50" charset="-127"/>
                <a:ea typeface="HY울릉도B" pitchFamily="18" charset="-127"/>
                <a:cs typeface="굴림" pitchFamily="50" charset="-127"/>
              </a:rPr>
              <a:t>․</a:t>
            </a:r>
            <a:r>
              <a:rPr kumimoji="1" lang="ko-KR" altLang="en-US" sz="2000" b="1" i="0" u="none" strike="noStrike" cap="none" normalizeH="0" baseline="0" dirty="0" err="1" smtClean="0">
                <a:ln>
                  <a:noFill/>
                </a:ln>
                <a:solidFill>
                  <a:srgbClr val="FF6600"/>
                </a:solidFill>
                <a:effectLst/>
                <a:latin typeface="굴림" pitchFamily="50" charset="-127"/>
                <a:ea typeface="HY울릉도B" pitchFamily="18" charset="-127"/>
                <a:cs typeface="굴림" pitchFamily="50" charset="-127"/>
              </a:rPr>
              <a:t>전문공종</a:t>
            </a:r>
            <a:r>
              <a:rPr kumimoji="1" lang="ko-KR" altLang="en-US" sz="20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굴림" pitchFamily="50" charset="-127"/>
                <a:ea typeface="HY울릉도B" pitchFamily="18" charset="-127"/>
                <a:cs typeface="굴림" pitchFamily="50" charset="-127"/>
              </a:rPr>
              <a:t> 분리신고 및 </a:t>
            </a:r>
            <a:r>
              <a:rPr kumimoji="1" lang="ko-KR" altLang="en-US" sz="2000" b="1" i="0" u="none" strike="noStrike" cap="none" normalizeH="0" baseline="0" dirty="0" err="1" smtClean="0">
                <a:ln>
                  <a:noFill/>
                </a:ln>
                <a:solidFill>
                  <a:srgbClr val="FF6600"/>
                </a:solidFill>
                <a:effectLst/>
                <a:latin typeface="굴림" pitchFamily="50" charset="-127"/>
                <a:ea typeface="HY울릉도B" pitchFamily="18" charset="-127"/>
                <a:cs typeface="굴림" pitchFamily="50" charset="-127"/>
              </a:rPr>
              <a:t>비건설부문</a:t>
            </a:r>
            <a:r>
              <a:rPr kumimoji="1" lang="ko-KR" altLang="en-US" sz="20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굴림" pitchFamily="50" charset="-127"/>
                <a:ea typeface="HY울릉도B" pitchFamily="18" charset="-127"/>
                <a:cs typeface="굴림" pitchFamily="50" charset="-127"/>
              </a:rPr>
              <a:t> 포함신고 여부 중점 검토 예정</a:t>
            </a:r>
            <a:r>
              <a:rPr kumimoji="1" lang="en-US" altLang="ko-KR" sz="20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HY울릉도B" pitchFamily="18" charset="-127"/>
                <a:ea typeface="굴림" pitchFamily="50" charset="-127"/>
                <a:cs typeface="굴림" pitchFamily="50" charset="-127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>
                <a:solidFill>
                  <a:srgbClr val="FF6600"/>
                </a:solidFill>
                <a:latin typeface="HY울릉도B" pitchFamily="18" charset="-127"/>
              </a:rPr>
              <a:t> </a:t>
            </a:r>
            <a:r>
              <a:rPr lang="en-US" altLang="ko-KR" sz="2000" b="1" dirty="0" smtClean="0">
                <a:solidFill>
                  <a:srgbClr val="FF6600"/>
                </a:solidFill>
                <a:latin typeface="HY울릉도B" pitchFamily="18" charset="-127"/>
              </a:rPr>
              <a:t>   </a:t>
            </a:r>
            <a:r>
              <a:rPr kumimoji="1" lang="ko-KR" altLang="en-US" sz="20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굴림" pitchFamily="50" charset="-127"/>
                <a:ea typeface="HY울릉도B" pitchFamily="18" charset="-127"/>
                <a:cs typeface="굴림" pitchFamily="50" charset="-127"/>
              </a:rPr>
              <a:t>허위신고 대상이 </a:t>
            </a:r>
            <a:r>
              <a:rPr kumimoji="1" lang="ko-KR" altLang="en-US" sz="2000" b="1" i="0" u="none" strike="noStrike" cap="none" normalizeH="0" baseline="0" dirty="0" err="1" smtClean="0">
                <a:ln>
                  <a:noFill/>
                </a:ln>
                <a:solidFill>
                  <a:srgbClr val="FF6600"/>
                </a:solidFill>
                <a:effectLst/>
                <a:latin typeface="굴림" pitchFamily="50" charset="-127"/>
                <a:ea typeface="HY울릉도B" pitchFamily="18" charset="-127"/>
                <a:cs typeface="굴림" pitchFamily="50" charset="-127"/>
              </a:rPr>
              <a:t>될수</a:t>
            </a:r>
            <a:r>
              <a:rPr kumimoji="1" lang="ko-KR" altLang="en-US" sz="20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굴림" pitchFamily="50" charset="-127"/>
                <a:ea typeface="HY울릉도B" pitchFamily="18" charset="-127"/>
                <a:cs typeface="굴림" pitchFamily="50" charset="-127"/>
              </a:rPr>
              <a:t> 있으므로 주의</a:t>
            </a:r>
            <a:endParaRPr kumimoji="1" lang="ko-KR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" y="3635732"/>
            <a:ext cx="929292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  </a:t>
            </a:r>
            <a:r>
              <a:rPr kumimoji="1" lang="ko-KR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실적증명서상 </a:t>
            </a:r>
            <a:r>
              <a:rPr kumimoji="1" lang="ko-KR" altLang="ko-KR" sz="2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공종분류</a:t>
            </a:r>
            <a:r>
              <a:rPr kumimoji="1" lang="ko-KR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정확히 기재</a:t>
            </a:r>
            <a:endParaRPr kumimoji="1" lang="ko-KR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-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주요 </a:t>
            </a:r>
            <a:r>
              <a:rPr kumimoji="1" lang="ko-KR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공종별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실적 및 조달청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PQ </a:t>
            </a:r>
            <a:r>
              <a:rPr kumimoji="1" lang="ko-KR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동일공종실적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증명발급 기준이 되므로 </a:t>
            </a:r>
            <a:r>
              <a:rPr kumimoji="1" lang="ko-KR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공종분류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정확히 기재</a:t>
            </a:r>
            <a:endParaRPr kumimoji="1" lang="ko-KR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448" y="4581128"/>
            <a:ext cx="9134331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  </a:t>
            </a:r>
            <a:r>
              <a:rPr kumimoji="1" lang="ko-KR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민간공사로 신고 </a:t>
            </a:r>
            <a:r>
              <a:rPr kumimoji="1" lang="ko-KR" altLang="ko-KR" sz="2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기성액이</a:t>
            </a:r>
            <a:r>
              <a:rPr kumimoji="1" lang="ko-KR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있는 경우 세무사</a:t>
            </a: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공인회계사</a:t>
            </a: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)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의 직인</a:t>
            </a: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/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간인된 </a:t>
            </a:r>
            <a:endParaRPr kumimoji="1" lang="en-US" altLang="ko-KR" sz="2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휴먼모음T" pitchFamily="18" charset="-127"/>
              <a:cs typeface="굴림" pitchFamily="50" charset="-127"/>
            </a:endParaRP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  </a:t>
            </a:r>
            <a:r>
              <a:rPr kumimoji="1" lang="ko-KR" altLang="en-US" sz="2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매출처별세금계산서합계표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원본을 증빙서류로 첨부</a:t>
            </a:r>
            <a:endParaRPr kumimoji="1" lang="ko-KR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-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자체기장인 경우 국세청 </a:t>
            </a:r>
            <a:r>
              <a:rPr kumimoji="1" lang="ko-KR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홈텍스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발행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“</a:t>
            </a:r>
            <a:r>
              <a:rPr kumimoji="1" lang="ko-KR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부가가치세과세표준증명원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”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첨부</a:t>
            </a:r>
            <a:endParaRPr kumimoji="1" lang="ko-KR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- </a:t>
            </a:r>
            <a:r>
              <a:rPr kumimoji="1" lang="ko-KR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매출처별세금계산서합계표의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좌측여백에 신고번호를 붉은색 펜으로 기재</a:t>
            </a:r>
            <a:endParaRPr kumimoji="1" lang="ko-K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7412" name="_x184519160" descr="EMB00000b5426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8" y="980728"/>
            <a:ext cx="24765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그룹 7"/>
          <p:cNvGrpSpPr/>
          <p:nvPr/>
        </p:nvGrpSpPr>
        <p:grpSpPr>
          <a:xfrm>
            <a:off x="1" y="2961337"/>
            <a:ext cx="6349815" cy="430887"/>
            <a:chOff x="1" y="3075637"/>
            <a:chExt cx="6349815" cy="430887"/>
          </a:xfrm>
        </p:grpSpPr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1" y="3075637"/>
              <a:ext cx="6349815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9pPr>
            </a:lstStyle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   </a:t>
              </a:r>
              <a:r>
                <a:rPr kumimoji="1" lang="ko-KR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발주자 공급 </a:t>
              </a:r>
              <a:r>
                <a:rPr kumimoji="1" lang="ko-KR" altLang="ko-KR" sz="2200" b="1" i="0" u="none" strike="noStrike" cap="none" normalizeH="0" baseline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자재액은</a:t>
              </a:r>
              <a:r>
                <a:rPr kumimoji="1" lang="ko-KR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 </a:t>
              </a:r>
              <a:r>
                <a:rPr kumimoji="1" lang="ko-KR" altLang="ko-KR" sz="2200" b="1" i="0" u="none" strike="noStrike" cap="none" normalizeH="0" baseline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계약액</a:t>
              </a:r>
              <a:r>
                <a:rPr kumimoji="1" lang="ko-KR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 및 </a:t>
              </a:r>
              <a:r>
                <a:rPr kumimoji="1" lang="ko-KR" altLang="ko-KR" sz="2200" b="1" i="0" u="none" strike="noStrike" cap="none" normalizeH="0" baseline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기성액에</a:t>
              </a:r>
              <a:r>
                <a:rPr kumimoji="1" lang="ko-KR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 포함하지 않음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  <p:pic>
          <p:nvPicPr>
            <p:cNvPr id="17411" name="_x197536632" descr="EMB00000b54267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78" y="3184525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7410" name="_x197538392" descr="EMB00000b5426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8" y="3717032"/>
            <a:ext cx="24765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09" name="_x196939368" descr="EMB00000b5426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8" y="4653136"/>
            <a:ext cx="24765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28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-6220" y="764703"/>
            <a:ext cx="9273693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  </a:t>
            </a:r>
            <a:r>
              <a:rPr kumimoji="1" lang="ko-KR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종합건설업종간 하도급 준 경우 원도급사는 하도급 부분</a:t>
            </a: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금액</a:t>
            </a: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) 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제외하고 신고</a:t>
            </a:r>
            <a:endParaRPr kumimoji="1" lang="ko-KR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-</a:t>
            </a:r>
            <a:r>
              <a:rPr kumimoji="1" lang="en-US" altLang="ko-K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</a:t>
            </a:r>
            <a:r>
              <a:rPr kumimoji="1" lang="ko-KR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실적신고시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원도급사는 하도급 부분을 제외 신고 및 하도급내역신고서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별지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1)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추가 작성제출</a:t>
            </a:r>
            <a:endParaRPr kumimoji="1" lang="ko-KR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고딕" pitchFamily="2" charset="-127"/>
                <a:cs typeface="굴림" pitchFamily="50" charset="-127"/>
              </a:rPr>
              <a:t>  ※ 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고딕" pitchFamily="2" charset="-127"/>
                <a:cs typeface="굴림" pitchFamily="50" charset="-127"/>
              </a:rPr>
              <a:t>조달청 </a:t>
            </a: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CI Hollyhock"/>
                <a:ea typeface="휴먼고딕" pitchFamily="2" charset="-127"/>
                <a:cs typeface="굴림" pitchFamily="50" charset="-127"/>
              </a:rPr>
              <a:t>PQ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고딕" pitchFamily="2" charset="-127"/>
                <a:cs typeface="굴림" pitchFamily="50" charset="-127"/>
              </a:rPr>
              <a:t>기준</a:t>
            </a: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CI Hollyhock"/>
                <a:ea typeface="휴먼고딕" pitchFamily="2" charset="-127"/>
                <a:cs typeface="굴림" pitchFamily="50" charset="-127"/>
              </a:rPr>
              <a:t>[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고딕" pitchFamily="2" charset="-127"/>
                <a:cs typeface="굴림" pitchFamily="50" charset="-127"/>
              </a:rPr>
              <a:t>별표</a:t>
            </a: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CI Hollyhock"/>
                <a:ea typeface="휴먼고딕" pitchFamily="2" charset="-127"/>
                <a:cs typeface="굴림" pitchFamily="50" charset="-127"/>
              </a:rPr>
              <a:t>9] 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고딕" pitchFamily="2" charset="-127"/>
                <a:cs typeface="굴림" pitchFamily="50" charset="-127"/>
              </a:rPr>
              <a:t>제</a:t>
            </a: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CI Hollyhock"/>
                <a:ea typeface="휴먼고딕" pitchFamily="2" charset="-127"/>
                <a:cs typeface="굴림" pitchFamily="50" charset="-127"/>
              </a:rPr>
              <a:t>4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고딕" pitchFamily="2" charset="-127"/>
                <a:cs typeface="굴림" pitchFamily="50" charset="-127"/>
              </a:rPr>
              <a:t>조제</a:t>
            </a: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CI Hollyhock"/>
                <a:ea typeface="휴먼고딕" pitchFamily="2" charset="-127"/>
                <a:cs typeface="굴림" pitchFamily="50" charset="-127"/>
              </a:rPr>
              <a:t>5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고딕" pitchFamily="2" charset="-127"/>
                <a:cs typeface="굴림" pitchFamily="50" charset="-127"/>
              </a:rPr>
              <a:t>호</a:t>
            </a: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CI Hollyhock"/>
                <a:ea typeface="휴먼고딕" pitchFamily="2" charset="-127"/>
                <a:cs typeface="굴림" pitchFamily="50" charset="-127"/>
              </a:rPr>
              <a:t>, </a:t>
            </a:r>
            <a:r>
              <a:rPr kumimoji="1" lang="ko-KR" altLang="en-US" sz="17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고딕" pitchFamily="2" charset="-127"/>
                <a:cs typeface="굴림" pitchFamily="50" charset="-127"/>
              </a:rPr>
              <a:t>안행부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고딕" pitchFamily="2" charset="-127"/>
                <a:cs typeface="굴림" pitchFamily="50" charset="-127"/>
              </a:rPr>
              <a:t> </a:t>
            </a: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CI Hollyhock"/>
                <a:ea typeface="휴먼고딕" pitchFamily="2" charset="-127"/>
                <a:cs typeface="굴림" pitchFamily="50" charset="-127"/>
              </a:rPr>
              <a:t>PQ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고딕" pitchFamily="2" charset="-127"/>
                <a:cs typeface="굴림" pitchFamily="50" charset="-127"/>
              </a:rPr>
              <a:t>기준</a:t>
            </a: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CI Hollyhock"/>
                <a:ea typeface="휴먼고딕" pitchFamily="2" charset="-127"/>
                <a:cs typeface="굴림" pitchFamily="50" charset="-127"/>
              </a:rPr>
              <a:t>[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고딕" pitchFamily="2" charset="-127"/>
                <a:cs typeface="굴림" pitchFamily="50" charset="-127"/>
              </a:rPr>
              <a:t>별표</a:t>
            </a: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CI Hollyhock"/>
                <a:ea typeface="휴먼고딕" pitchFamily="2" charset="-127"/>
                <a:cs typeface="굴림" pitchFamily="50" charset="-127"/>
              </a:rPr>
              <a:t>1] 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고딕" pitchFamily="2" charset="-127"/>
                <a:cs typeface="굴림" pitchFamily="50" charset="-127"/>
              </a:rPr>
              <a:t>제</a:t>
            </a: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CI Hollyhock"/>
                <a:ea typeface="휴먼고딕" pitchFamily="2" charset="-127"/>
                <a:cs typeface="굴림" pitchFamily="50" charset="-127"/>
              </a:rPr>
              <a:t>1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고딕" pitchFamily="2" charset="-127"/>
                <a:cs typeface="굴림" pitchFamily="50" charset="-127"/>
              </a:rPr>
              <a:t>절제</a:t>
            </a: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CI Hollyhock"/>
                <a:ea typeface="휴먼고딕" pitchFamily="2" charset="-127"/>
                <a:cs typeface="굴림" pitchFamily="50" charset="-127"/>
              </a:rPr>
              <a:t>4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고딕" pitchFamily="2" charset="-127"/>
                <a:cs typeface="굴림" pitchFamily="50" charset="-127"/>
              </a:rPr>
              <a:t>호의</a:t>
            </a: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CI Hollyhock"/>
                <a:ea typeface="휴먼고딕" pitchFamily="2" charset="-127"/>
                <a:cs typeface="굴림" pitchFamily="50" charset="-127"/>
              </a:rPr>
              <a:t>6</a:t>
            </a:r>
            <a:endParaRPr kumimoji="1" lang="en-US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285750" lvl="0" indent="-285750" eaLnBrk="0" latinLnBrk="0" hangingPunct="0">
              <a:buFontTx/>
              <a:buChar char="-"/>
            </a:pPr>
            <a:r>
              <a:rPr lang="ko-KR" altLang="en-US" dirty="0">
                <a:solidFill>
                  <a:srgbClr val="0000FF"/>
                </a:solidFill>
                <a:ea typeface="휴먼모음T" pitchFamily="18" charset="-127"/>
              </a:rPr>
              <a:t>원도급사의 </a:t>
            </a:r>
            <a:r>
              <a:rPr lang="ko-KR" altLang="en-US" dirty="0" err="1">
                <a:solidFill>
                  <a:srgbClr val="0000FF"/>
                </a:solidFill>
                <a:ea typeface="휴먼모음T" pitchFamily="18" charset="-127"/>
              </a:rPr>
              <a:t>시공능력평가시</a:t>
            </a:r>
            <a:r>
              <a:rPr lang="ko-KR" altLang="en-US" dirty="0">
                <a:solidFill>
                  <a:srgbClr val="0000FF"/>
                </a:solidFill>
                <a:ea typeface="휴먼모음T" pitchFamily="18" charset="-127"/>
              </a:rPr>
              <a:t> 연평균공사실적에 동일한 업종하도급의 경우 하도급 실적의 </a:t>
            </a:r>
            <a:r>
              <a:rPr lang="en-US" altLang="ko-KR" dirty="0">
                <a:solidFill>
                  <a:srgbClr val="0000FF"/>
                </a:solidFill>
                <a:latin typeface="휴먼모음T" pitchFamily="18" charset="-127"/>
              </a:rPr>
              <a:t>50%, </a:t>
            </a:r>
          </a:p>
          <a:p>
            <a:pPr lvl="0" eaLnBrk="0" latinLnBrk="0" hangingPunct="0"/>
            <a:r>
              <a:rPr lang="en-US" altLang="ko-KR" dirty="0">
                <a:solidFill>
                  <a:srgbClr val="0000FF"/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ko-KR" altLang="en-US" dirty="0">
                <a:solidFill>
                  <a:srgbClr val="0000FF"/>
                </a:solidFill>
                <a:ea typeface="휴먼모음T" pitchFamily="18" charset="-127"/>
              </a:rPr>
              <a:t>동일하지 않은 경우 </a:t>
            </a:r>
            <a:r>
              <a:rPr lang="en-US" altLang="ko-KR" dirty="0">
                <a:solidFill>
                  <a:srgbClr val="0000FF"/>
                </a:solidFill>
                <a:latin typeface="휴먼모음T" pitchFamily="18" charset="-127"/>
              </a:rPr>
              <a:t>100%</a:t>
            </a:r>
            <a:r>
              <a:rPr lang="ko-KR" altLang="en-US" dirty="0">
                <a:solidFill>
                  <a:srgbClr val="0000FF"/>
                </a:solidFill>
                <a:ea typeface="휴먼모음T" pitchFamily="18" charset="-127"/>
              </a:rPr>
              <a:t>반영</a:t>
            </a:r>
            <a:endParaRPr lang="ko-KR" altLang="en-US" sz="500" dirty="0"/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※ 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건설산업기본법 시행규칙 제</a:t>
            </a: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23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조제</a:t>
            </a: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6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항 및 </a:t>
            </a:r>
            <a:r>
              <a:rPr kumimoji="1" lang="ko-KR" altLang="en-US" sz="17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국토부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지침</a:t>
            </a:r>
            <a:endParaRPr kumimoji="1" lang="en-US" altLang="ko-KR" sz="17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굴림" pitchFamily="50" charset="-127"/>
              <a:ea typeface="맑은 고딕" pitchFamily="50" charset="-127"/>
              <a:cs typeface="굴림" pitchFamily="50" charset="-127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" y="2667683"/>
            <a:ext cx="9137779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HY울릉도B" pitchFamily="18" charset="-127"/>
                <a:cs typeface="굴림" pitchFamily="50" charset="-127"/>
              </a:rPr>
              <a:t>   </a:t>
            </a:r>
            <a:r>
              <a:rPr kumimoji="1" lang="ko-KR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anose="02030504000101010101" pitchFamily="18" charset="-127"/>
                <a:ea typeface="휴먼모음T" panose="02030504000101010101" pitchFamily="18" charset="-127"/>
              </a:rPr>
              <a:t>종합건설업자로부터 하도급 받은 공사의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anose="02030504000101010101" pitchFamily="18" charset="-127"/>
                <a:ea typeface="휴먼모음T" panose="02030504000101010101" pitchFamily="18" charset="-127"/>
              </a:rPr>
              <a:t> 신고</a:t>
            </a:r>
            <a:r>
              <a:rPr kumimoji="1" lang="en-US" altLang="ko-KR" sz="22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휴먼모음T" panose="02030504000101010101" pitchFamily="18" charset="-127"/>
              </a:rPr>
              <a:t>(</a:t>
            </a:r>
            <a:r>
              <a:rPr kumimoji="1" lang="ko-KR" altLang="en-US" sz="2200" b="1" i="0" u="sng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anose="02030504000101010101" pitchFamily="18" charset="-127"/>
                <a:ea typeface="휴먼모음T" panose="02030504000101010101" pitchFamily="18" charset="-127"/>
              </a:rPr>
              <a:t>하도급사</a:t>
            </a:r>
            <a:r>
              <a:rPr kumimoji="1" lang="en-US" altLang="ko-KR" sz="22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휴먼모음T" panose="02030504000101010101" pitchFamily="18" charset="-127"/>
              </a:rPr>
              <a:t>)</a:t>
            </a:r>
            <a:endParaRPr kumimoji="1" lang="en-US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-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동일업종 하도급의 경우 발주자의 하도급서면승낙서 반드시 제출 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증명서 뒤에 첨부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)</a:t>
            </a:r>
            <a:endParaRPr kumimoji="1" lang="en-US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 ※ </a:t>
            </a:r>
            <a:r>
              <a:rPr kumimoji="1" lang="ko-KR" altLang="en-US" sz="17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미제출</a:t>
            </a:r>
            <a:r>
              <a:rPr kumimoji="1" lang="ko-KR" altLang="en-US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</a:t>
            </a:r>
            <a:r>
              <a:rPr kumimoji="1" lang="ko-KR" altLang="en-US" sz="17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하도급자는</a:t>
            </a:r>
            <a:r>
              <a:rPr kumimoji="1" lang="ko-KR" altLang="en-US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실적인정 불가</a:t>
            </a:r>
            <a:r>
              <a:rPr kumimoji="1" lang="en-US" altLang="ko-KR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, </a:t>
            </a:r>
            <a:r>
              <a:rPr kumimoji="1" lang="ko-KR" altLang="en-US" sz="17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원도급자는</a:t>
            </a:r>
            <a:r>
              <a:rPr kumimoji="1" lang="ko-KR" altLang="en-US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</a:t>
            </a:r>
            <a:r>
              <a:rPr kumimoji="1" lang="ko-KR" altLang="en-US" sz="17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시평액에</a:t>
            </a:r>
            <a:r>
              <a:rPr kumimoji="1" lang="ko-KR" altLang="en-US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</a:t>
            </a:r>
            <a:r>
              <a:rPr kumimoji="1" lang="en-US" altLang="ko-KR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50% </a:t>
            </a:r>
            <a:r>
              <a:rPr kumimoji="1" lang="ko-KR" altLang="en-US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가산 불가</a:t>
            </a:r>
            <a:endParaRPr kumimoji="1" lang="ko-KR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 【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굴림" pitchFamily="50" charset="-127"/>
              </a:rPr>
              <a:t> 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동일업종 판단 기준 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】</a:t>
            </a:r>
            <a:endParaRPr kumimoji="1" lang="en-US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 ◈</a:t>
            </a:r>
            <a:r>
              <a:rPr kumimoji="1" lang="en-US" altLang="ko-KR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굴림" pitchFamily="50" charset="-127"/>
              </a:rPr>
              <a:t> </a:t>
            </a:r>
            <a:r>
              <a:rPr kumimoji="1" lang="ko-KR" alt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원도급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 공사를 </a:t>
            </a:r>
            <a:r>
              <a:rPr kumimoji="1" lang="ko-KR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수주하기 위해 보유한 </a:t>
            </a:r>
            <a:r>
              <a:rPr kumimoji="1" lang="ko-KR" altLang="en-US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원도급자의</a:t>
            </a:r>
            <a:r>
              <a:rPr kumimoji="1" lang="ko-KR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 보유업종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과 </a:t>
            </a:r>
            <a:r>
              <a:rPr kumimoji="1" lang="ko-KR" alt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하도급하는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 </a:t>
            </a:r>
            <a:r>
              <a:rPr kumimoji="1" lang="ko-KR" alt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공종</a:t>
            </a:r>
            <a:r>
              <a:rPr kumimoji="1" lang="en-US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cs typeface="굴림" pitchFamily="50" charset="-127"/>
              </a:rPr>
              <a:t>(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부분</a:t>
            </a:r>
            <a:r>
              <a:rPr kumimoji="1" lang="en-US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cs typeface="굴림" pitchFamily="50" charset="-127"/>
              </a:rPr>
              <a:t>)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을 </a:t>
            </a:r>
            <a:r>
              <a:rPr kumimoji="1" lang="ko-KR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한 건의 공사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로 </a:t>
            </a:r>
            <a:endParaRPr kumimoji="1" lang="en-US" altLang="ko-KR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맑은 고딕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400" dirty="0">
                <a:solidFill>
                  <a:srgbClr val="000000"/>
                </a:solidFill>
                <a:ea typeface="맑은 고딕" pitchFamily="50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ea typeface="맑은 고딕" pitchFamily="50" charset="-127"/>
              </a:rPr>
              <a:t>    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보았을 때 </a:t>
            </a:r>
            <a:r>
              <a:rPr kumimoji="1" lang="ko-KR" altLang="en-US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원도급자의</a:t>
            </a:r>
            <a:r>
              <a:rPr kumimoji="1" lang="ko-KR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 보유업종으로 하도급부분을 공사가 가능한 경우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굴림" pitchFamily="50" charset="-127"/>
              </a:rPr>
              <a:t> 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굴림" pitchFamily="50" charset="-127"/>
              </a:rPr>
              <a:t>‘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동일업종 하도급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굴림" pitchFamily="50" charset="-127"/>
              </a:rPr>
              <a:t>’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맑은 고딕" pitchFamily="50" charset="-127"/>
                <a:cs typeface="굴림" pitchFamily="50" charset="-127"/>
              </a:rPr>
              <a:t>에 해당</a:t>
            </a:r>
            <a:endParaRPr kumimoji="1" lang="ko-KR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굴림" pitchFamily="50" charset="-127"/>
            </a:endParaRPr>
          </a:p>
        </p:txBody>
      </p:sp>
      <p:pic>
        <p:nvPicPr>
          <p:cNvPr id="12290" name="_x184519960" descr="EMB00000b5426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8" y="2780928"/>
            <a:ext cx="24765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9" name="_x197722704" descr="EMB00000b5426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8" y="880269"/>
            <a:ext cx="24765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9" t="32272" r="20581" b="47943"/>
          <a:stretch/>
        </p:blipFill>
        <p:spPr bwMode="auto">
          <a:xfrm>
            <a:off x="919553" y="4421799"/>
            <a:ext cx="7036593" cy="1827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15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764704"/>
            <a:ext cx="9137780" cy="1585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  </a:t>
            </a:r>
            <a:r>
              <a:rPr kumimoji="1" lang="ko-KR" altLang="ko-KR" sz="2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주계약자관리방식의</a:t>
            </a:r>
            <a:r>
              <a:rPr kumimoji="1" lang="ko-KR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</a:t>
            </a:r>
            <a:r>
              <a:rPr kumimoji="1" lang="ko-KR" altLang="ko-KR" sz="2200" b="1" i="0" u="sng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주계약자</a:t>
            </a:r>
            <a:r>
              <a:rPr kumimoji="1" lang="ko-KR" altLang="ko-KR" sz="22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실적 신고</a:t>
            </a:r>
            <a:endParaRPr kumimoji="1" lang="ko-KR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  </a:t>
            </a:r>
            <a:r>
              <a:rPr kumimoji="1" lang="ko-KR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【 예시 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: 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공사현황 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】</a:t>
            </a:r>
            <a:endParaRPr kumimoji="1" lang="en-US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   - </a:t>
            </a:r>
            <a:r>
              <a:rPr kumimoji="1" lang="ko-KR" altLang="en-US" sz="15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주계약자관리방식에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따른 공동계약 공사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, </a:t>
            </a:r>
            <a:r>
              <a:rPr kumimoji="1" lang="ko-KR" altLang="en-US" sz="15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총계약액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: 5,000</a:t>
            </a:r>
            <a:r>
              <a:rPr kumimoji="1" lang="ko-KR" altLang="en-US" sz="15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백만원으로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</a:t>
            </a:r>
            <a:endParaRPr kumimoji="1" lang="ko-KR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   - </a:t>
            </a:r>
            <a:r>
              <a:rPr kumimoji="1" lang="ko-KR" altLang="en-US" sz="15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주계약자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종합건설업자가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) : 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○○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토건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주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), 3,000</a:t>
            </a:r>
            <a:r>
              <a:rPr kumimoji="1" lang="ko-KR" altLang="en-US" sz="15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백만원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(60%)</a:t>
            </a:r>
            <a:endParaRPr kumimoji="1" lang="en-US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   - 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구성원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1(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종합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건설업자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) : 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△△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건설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주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), 1,000</a:t>
            </a:r>
            <a:r>
              <a:rPr kumimoji="1" lang="ko-KR" altLang="en-US" sz="15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백만원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(20%)</a:t>
            </a:r>
            <a:endParaRPr kumimoji="1" lang="en-US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   - 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구성원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2(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전문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건설업자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) : (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주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)××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토공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, 1,000</a:t>
            </a:r>
            <a:r>
              <a:rPr kumimoji="1" lang="ko-KR" altLang="en-US" sz="15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백만원</a:t>
            </a:r>
            <a:r>
              <a:rPr kumimoji="1" lang="ko-KR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</a:t>
            </a:r>
            <a:r>
              <a:rPr kumimoji="1" lang="en-US" altLang="ko-KR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(20%)</a:t>
            </a:r>
            <a:endParaRPr kumimoji="1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4338" name="_x184519240" descr="EMB00000b54267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8" y="880269"/>
            <a:ext cx="24765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53" t="38426" r="20416" b="13047"/>
          <a:stretch/>
        </p:blipFill>
        <p:spPr bwMode="auto">
          <a:xfrm>
            <a:off x="671921" y="2348800"/>
            <a:ext cx="7788511" cy="3794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483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325438" y="725959"/>
            <a:ext cx="7486922" cy="758825"/>
            <a:chOff x="325438" y="725959"/>
            <a:chExt cx="7486922" cy="758825"/>
          </a:xfrm>
        </p:grpSpPr>
        <p:grpSp>
          <p:nvGrpSpPr>
            <p:cNvPr id="42" name="그룹 41"/>
            <p:cNvGrpSpPr/>
            <p:nvPr/>
          </p:nvGrpSpPr>
          <p:grpSpPr>
            <a:xfrm>
              <a:off x="325438" y="725959"/>
              <a:ext cx="7486922" cy="758825"/>
              <a:chOff x="325438" y="547688"/>
              <a:chExt cx="6757740" cy="758825"/>
            </a:xfrm>
          </p:grpSpPr>
          <p:pic>
            <p:nvPicPr>
              <p:cNvPr id="44" name="_x184518280" descr="EMB00000b54260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5438" y="547688"/>
                <a:ext cx="6383337" cy="7588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5" name="_x197732104"/>
              <p:cNvSpPr>
                <a:spLocks noChangeArrowheads="1"/>
              </p:cNvSpPr>
              <p:nvPr/>
            </p:nvSpPr>
            <p:spPr bwMode="auto">
              <a:xfrm>
                <a:off x="1672978" y="669131"/>
                <a:ext cx="5410200" cy="515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en-US" sz="3000" dirty="0" smtClean="0">
                    <a:solidFill>
                      <a:srgbClr val="000000"/>
                    </a:solidFill>
                    <a:latin typeface="굴림" pitchFamily="50" charset="-127"/>
                    <a:ea typeface="HY울릉도B" pitchFamily="18" charset="-127"/>
                    <a:cs typeface="굴림" pitchFamily="50" charset="-127"/>
                  </a:rPr>
                  <a:t>발주자 분류 및 증빙서류</a:t>
                </a:r>
                <a:endParaRPr kumimoji="1" lang="ko-KR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  <a:cs typeface="굴림" pitchFamily="50" charset="-127"/>
                </a:endParaRPr>
              </a:p>
            </p:txBody>
          </p:sp>
        </p:grpSp>
        <p:sp>
          <p:nvSpPr>
            <p:cNvPr id="43" name="_x197732184"/>
            <p:cNvSpPr>
              <a:spLocks noChangeArrowheads="1"/>
            </p:cNvSpPr>
            <p:nvPr/>
          </p:nvSpPr>
          <p:spPr bwMode="auto">
            <a:xfrm>
              <a:off x="780777" y="836712"/>
              <a:ext cx="550863" cy="515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3500" dirty="0">
                  <a:solidFill>
                    <a:srgbClr val="FFFFFF"/>
                  </a:solidFill>
                  <a:latin typeface="HY울릉도B" pitchFamily="18" charset="-127"/>
                  <a:ea typeface="굴림" pitchFamily="50" charset="-127"/>
                  <a:cs typeface="굴림" pitchFamily="50" charset="-127"/>
                </a:rPr>
                <a:t>B</a:t>
              </a:r>
              <a:endParaRPr kumimoji="1" lang="en-US" altLang="ko-K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3" t="22332" r="18009" b="17773"/>
          <a:stretch/>
        </p:blipFill>
        <p:spPr bwMode="auto">
          <a:xfrm>
            <a:off x="500956" y="1628800"/>
            <a:ext cx="8175500" cy="450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728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8" t="20995" r="16969" b="10947"/>
          <a:stretch/>
        </p:blipFill>
        <p:spPr bwMode="auto">
          <a:xfrm>
            <a:off x="539552" y="908720"/>
            <a:ext cx="8111919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728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325438" y="725959"/>
            <a:ext cx="7486922" cy="758825"/>
            <a:chOff x="325438" y="725959"/>
            <a:chExt cx="7486922" cy="758825"/>
          </a:xfrm>
        </p:grpSpPr>
        <p:grpSp>
          <p:nvGrpSpPr>
            <p:cNvPr id="42" name="그룹 41"/>
            <p:cNvGrpSpPr/>
            <p:nvPr/>
          </p:nvGrpSpPr>
          <p:grpSpPr>
            <a:xfrm>
              <a:off x="325438" y="725959"/>
              <a:ext cx="7486922" cy="758825"/>
              <a:chOff x="325438" y="547688"/>
              <a:chExt cx="6757740" cy="758825"/>
            </a:xfrm>
          </p:grpSpPr>
          <p:pic>
            <p:nvPicPr>
              <p:cNvPr id="44" name="_x184518280" descr="EMB00000b54260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5438" y="547688"/>
                <a:ext cx="6383337" cy="7588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5" name="_x197732104"/>
              <p:cNvSpPr>
                <a:spLocks noChangeArrowheads="1"/>
              </p:cNvSpPr>
              <p:nvPr/>
            </p:nvSpPr>
            <p:spPr bwMode="auto">
              <a:xfrm>
                <a:off x="1672978" y="669131"/>
                <a:ext cx="5410200" cy="515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en-US" sz="3000" dirty="0" smtClean="0">
                    <a:solidFill>
                      <a:srgbClr val="000000"/>
                    </a:solidFill>
                    <a:latin typeface="굴림" pitchFamily="50" charset="-127"/>
                    <a:ea typeface="HY울릉도B" pitchFamily="18" charset="-127"/>
                    <a:cs typeface="굴림" pitchFamily="50" charset="-127"/>
                  </a:rPr>
                  <a:t>공사금액별 입력방법</a:t>
                </a:r>
                <a:endParaRPr kumimoji="1" lang="ko-KR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  <a:cs typeface="굴림" pitchFamily="50" charset="-127"/>
                </a:endParaRPr>
              </a:p>
            </p:txBody>
          </p:sp>
        </p:grpSp>
        <p:sp>
          <p:nvSpPr>
            <p:cNvPr id="43" name="_x197732184"/>
            <p:cNvSpPr>
              <a:spLocks noChangeArrowheads="1"/>
            </p:cNvSpPr>
            <p:nvPr/>
          </p:nvSpPr>
          <p:spPr bwMode="auto">
            <a:xfrm>
              <a:off x="780777" y="836712"/>
              <a:ext cx="550863" cy="515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3500" dirty="0">
                  <a:solidFill>
                    <a:srgbClr val="FFFFFF"/>
                  </a:solidFill>
                  <a:latin typeface="HY울릉도B" pitchFamily="18" charset="-127"/>
                  <a:ea typeface="굴림" pitchFamily="50" charset="-127"/>
                  <a:cs typeface="굴림" pitchFamily="50" charset="-127"/>
                </a:rPr>
                <a:t>C</a:t>
              </a:r>
              <a:endParaRPr kumimoji="1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9" t="22715" r="19603" b="17038"/>
          <a:stretch/>
        </p:blipFill>
        <p:spPr bwMode="auto">
          <a:xfrm>
            <a:off x="463267" y="1484784"/>
            <a:ext cx="8141181" cy="4580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605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325438" y="725959"/>
            <a:ext cx="7486922" cy="758825"/>
            <a:chOff x="325438" y="725959"/>
            <a:chExt cx="7486922" cy="758825"/>
          </a:xfrm>
        </p:grpSpPr>
        <p:grpSp>
          <p:nvGrpSpPr>
            <p:cNvPr id="42" name="그룹 41"/>
            <p:cNvGrpSpPr/>
            <p:nvPr/>
          </p:nvGrpSpPr>
          <p:grpSpPr>
            <a:xfrm>
              <a:off x="325438" y="725959"/>
              <a:ext cx="7486922" cy="758825"/>
              <a:chOff x="325438" y="547688"/>
              <a:chExt cx="6757740" cy="758825"/>
            </a:xfrm>
          </p:grpSpPr>
          <p:pic>
            <p:nvPicPr>
              <p:cNvPr id="44" name="_x184518280" descr="EMB00000b54260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5438" y="547688"/>
                <a:ext cx="6383337" cy="7588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5" name="_x197732104"/>
              <p:cNvSpPr>
                <a:spLocks noChangeArrowheads="1"/>
              </p:cNvSpPr>
              <p:nvPr/>
            </p:nvSpPr>
            <p:spPr bwMode="auto">
              <a:xfrm>
                <a:off x="1672978" y="669131"/>
                <a:ext cx="5410200" cy="515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en-US" sz="3000" dirty="0" smtClean="0">
                    <a:solidFill>
                      <a:srgbClr val="000000"/>
                    </a:solidFill>
                    <a:latin typeface="굴림" pitchFamily="50" charset="-127"/>
                    <a:ea typeface="HY울릉도B" pitchFamily="18" charset="-127"/>
                    <a:cs typeface="굴림" pitchFamily="50" charset="-127"/>
                  </a:rPr>
                  <a:t>자기건설공사 실적신고</a:t>
                </a:r>
                <a:endParaRPr kumimoji="1" lang="ko-KR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  <a:cs typeface="굴림" pitchFamily="50" charset="-127"/>
                </a:endParaRPr>
              </a:p>
            </p:txBody>
          </p:sp>
        </p:grpSp>
        <p:sp>
          <p:nvSpPr>
            <p:cNvPr id="43" name="_x197732184"/>
            <p:cNvSpPr>
              <a:spLocks noChangeArrowheads="1"/>
            </p:cNvSpPr>
            <p:nvPr/>
          </p:nvSpPr>
          <p:spPr bwMode="auto">
            <a:xfrm>
              <a:off x="780777" y="836712"/>
              <a:ext cx="550863" cy="515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35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HY울릉도B" pitchFamily="18" charset="-127"/>
                  <a:ea typeface="굴림" pitchFamily="50" charset="-127"/>
                  <a:cs typeface="굴림" pitchFamily="50" charset="-127"/>
                </a:rPr>
                <a:t>D</a:t>
              </a:r>
              <a:endParaRPr kumimoji="1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34164" y="1628800"/>
            <a:ext cx="5160387" cy="430887"/>
            <a:chOff x="-91894" y="1773397"/>
            <a:chExt cx="5160387" cy="430887"/>
          </a:xfrm>
        </p:grpSpPr>
        <p:pic>
          <p:nvPicPr>
            <p:cNvPr id="18433" name="_x184519160" descr="EMB00000b54267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78" y="1866602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-91894" y="1773397"/>
              <a:ext cx="5160387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    </a:t>
              </a:r>
              <a:r>
                <a:rPr kumimoji="1" lang="ko-KR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자기공사 </a:t>
              </a:r>
              <a:r>
                <a:rPr kumimoji="1" lang="en-US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 </a:t>
              </a:r>
              <a:r>
                <a:rPr kumimoji="1" lang="en-US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휴먼모음T" pitchFamily="18" charset="-127"/>
                  <a:ea typeface="굴림" pitchFamily="50" charset="-127"/>
                  <a:cs typeface="굴림" pitchFamily="50" charset="-127"/>
                </a:rPr>
                <a:t>VS </a:t>
              </a:r>
              <a:r>
                <a:rPr kumimoji="1" lang="ko-KR" altLang="en-US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도급공사 실적신고 흐름 비교</a:t>
              </a:r>
              <a:endPara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pic>
        <p:nvPicPr>
          <p:cNvPr id="1843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81" t="27540" r="34702" b="19318"/>
          <a:stretch/>
        </p:blipFill>
        <p:spPr bwMode="auto">
          <a:xfrm>
            <a:off x="2008126" y="2060848"/>
            <a:ext cx="5389432" cy="3995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605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659" y="742149"/>
            <a:ext cx="5285421" cy="153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  </a:t>
            </a:r>
            <a:r>
              <a:rPr kumimoji="1" lang="ko-KR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자기건설공사 평가신청 서류</a:t>
            </a:r>
            <a:endParaRPr kumimoji="1" lang="ko-KR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    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① 자기건설공사 실적평가 신청표지</a:t>
            </a:r>
            <a:r>
              <a:rPr kumimoji="1" lang="en-US" altLang="ko-KR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(NO.6)</a:t>
            </a:r>
            <a:endParaRPr kumimoji="1" lang="en-US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    ② </a:t>
            </a:r>
            <a:r>
              <a: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실적평가 신청서</a:t>
            </a:r>
            <a:r>
              <a:rPr kumimoji="1" lang="en-US" altLang="ko-KR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(NO.7)</a:t>
            </a:r>
            <a:endParaRPr kumimoji="1" lang="en-US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    ③ </a:t>
            </a:r>
            <a:r>
              <a:rPr kumimoji="1" lang="ko-KR" altLang="en-US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총공사비</a:t>
            </a:r>
            <a:r>
              <a: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</a:t>
            </a:r>
            <a:r>
              <a:rPr kumimoji="1" lang="ko-KR" altLang="en-US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내역총괄표</a:t>
            </a:r>
            <a:r>
              <a:rPr kumimoji="1" lang="en-US" altLang="ko-KR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(NO.8)</a:t>
            </a:r>
            <a:endParaRPr kumimoji="1" lang="en-US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    ④ </a:t>
            </a:r>
            <a:r>
              <a:rPr kumimoji="1" lang="en-US" altLang="ko-KR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‘</a:t>
            </a:r>
            <a:r>
              <a: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공사비 세부실행내역서</a:t>
            </a:r>
            <a:r>
              <a: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’</a:t>
            </a:r>
            <a:r>
              <a: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제출여부에 따른 평가 방법</a:t>
            </a:r>
            <a:endParaRPr kumimoji="1" lang="en-US" altLang="ko-KR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굴림" pitchFamily="50" charset="-127"/>
              <a:ea typeface="휴먼모음T" pitchFamily="18" charset="-127"/>
              <a:cs typeface="굴림" pitchFamily="50" charset="-127"/>
            </a:endParaRPr>
          </a:p>
        </p:txBody>
      </p:sp>
      <p:pic>
        <p:nvPicPr>
          <p:cNvPr id="19457" name="_x184519960" descr="EMB00000b5426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8" y="836712"/>
            <a:ext cx="24765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6" t="41797" r="18437" b="30021"/>
          <a:stretch/>
        </p:blipFill>
        <p:spPr bwMode="auto">
          <a:xfrm>
            <a:off x="599044" y="2217668"/>
            <a:ext cx="8149420" cy="2291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38074" y="4657779"/>
            <a:ext cx="914896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 ⑤ 인</a:t>
            </a:r>
            <a:r>
              <a:rPr lang="en-US" altLang="ko-KR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‧</a:t>
            </a:r>
            <a:r>
              <a:rPr lang="ko-KR" altLang="en-US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허가 관계서류</a:t>
            </a:r>
          </a:p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    </a:t>
            </a:r>
            <a:r>
              <a:rPr lang="ko-KR" altLang="en-US" sz="1400" dirty="0" err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ㅇ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400" b="1" dirty="0" err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미준공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공사 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: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사업계획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변경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승인서 또는 건축허가서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 err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착공신고필증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등 인허가서류</a:t>
            </a:r>
          </a:p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    </a:t>
            </a:r>
            <a:r>
              <a:rPr lang="ko-KR" altLang="en-US" sz="1400" dirty="0" err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ㅇ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4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준공된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공사 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: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일반건축물대장 또는 </a:t>
            </a:r>
            <a:r>
              <a:rPr lang="ko-KR" altLang="en-US" sz="1400" dirty="0" err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집합건축물대장표제부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없으면 사용승인서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 err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사용검사필증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400" dirty="0" smtClean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14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   ※ </a:t>
            </a:r>
            <a:r>
              <a:rPr lang="ko-KR" altLang="en-US" sz="14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인허가대상이 아닌 공사인 경우 인허가대상에 준하는 서류 제출</a:t>
            </a:r>
          </a:p>
          <a:p>
            <a:r>
              <a:rPr lang="en-US" altLang="ko-KR" sz="14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     - </a:t>
            </a:r>
            <a:r>
              <a:rPr lang="ko-KR" altLang="en-US" sz="1400" b="1" dirty="0" err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비산먼지발생신고필증</a:t>
            </a:r>
            <a:r>
              <a:rPr lang="en-US" altLang="ko-KR" sz="14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b="1" dirty="0" err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특정공사사전신고필증</a:t>
            </a:r>
            <a:r>
              <a:rPr lang="en-US" altLang="ko-KR" sz="14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b="1" dirty="0" err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고용산재보험가입증명원</a:t>
            </a:r>
            <a:r>
              <a:rPr lang="ko-KR" altLang="en-US" sz="14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등 증빙 서류 </a:t>
            </a:r>
            <a:r>
              <a:rPr lang="en-US" altLang="ko-KR" sz="14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2</a:t>
            </a:r>
            <a:r>
              <a:rPr lang="ko-KR" altLang="en-US" sz="14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종 이상</a:t>
            </a:r>
          </a:p>
          <a:p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     -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현장위치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건축관계자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구조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연면적 등 공사개요 및 규모 확인 가능한 </a:t>
            </a:r>
            <a:r>
              <a:rPr lang="ko-KR" altLang="en-US" sz="14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설계개요 등 자료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설계자 명판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/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도장 날인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400" dirty="0" smtClean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lvl="0"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kumimoji="1" lang="ko-KR" altLang="en-US" dirty="0">
              <a:latin typeface="휴먼모음T" panose="02030504000101010101" pitchFamily="18" charset="-127"/>
              <a:ea typeface="휴먼모음T" panose="02030504000101010101" pitchFamily="18" charset="-127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595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sp>
        <p:nvSpPr>
          <p:cNvPr id="3" name="직사각형 2"/>
          <p:cNvSpPr/>
          <p:nvPr/>
        </p:nvSpPr>
        <p:spPr>
          <a:xfrm>
            <a:off x="324545" y="1086410"/>
            <a:ext cx="8819455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⑥ </a:t>
            </a:r>
            <a:r>
              <a:rPr lang="ko-KR" altLang="en-US" spc="-15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설계도면 </a:t>
            </a:r>
            <a:r>
              <a:rPr lang="en-US" altLang="ko-KR" spc="-15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: </a:t>
            </a:r>
            <a:r>
              <a:rPr lang="ko-KR" altLang="en-US" spc="-15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배치도 및 </a:t>
            </a:r>
            <a:r>
              <a:rPr lang="ko-KR" altLang="en-US" spc="-150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기준층평면도</a:t>
            </a:r>
            <a:r>
              <a:rPr lang="en-US" altLang="ko-KR" spc="-15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pc="-15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인허가서류가 또는 감리확인이 없는 공사인 경우 설계도면 일체</a:t>
            </a:r>
            <a:r>
              <a:rPr lang="en-US" altLang="ko-KR" spc="-15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fontAlgn="base"/>
            <a:endParaRPr lang="ko-KR" altLang="en-US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fontAlgn="base"/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⑦ </a:t>
            </a:r>
            <a:r>
              <a:rPr lang="ko-KR" altLang="en-US" spc="-15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공사현황사진 </a:t>
            </a:r>
            <a:r>
              <a:rPr lang="en-US" altLang="ko-KR" spc="-15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: </a:t>
            </a:r>
            <a:r>
              <a:rPr lang="en-US" altLang="ko-KR" spc="-15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2016</a:t>
            </a:r>
            <a:r>
              <a:rPr lang="ko-KR" altLang="en-US" spc="-150" dirty="0" err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년말</a:t>
            </a:r>
            <a:r>
              <a:rPr lang="ko-KR" altLang="en-US" spc="-15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pc="-15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또는 </a:t>
            </a:r>
            <a:r>
              <a:rPr lang="ko-KR" altLang="en-US" spc="-150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준공당시</a:t>
            </a:r>
            <a:r>
              <a:rPr lang="ko-KR" altLang="en-US" spc="-15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시공현황을 확인할 수 있는 공사현장 전경사진 </a:t>
            </a:r>
            <a:r>
              <a:rPr lang="en-US" altLang="ko-KR" spc="-15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(2</a:t>
            </a:r>
            <a:r>
              <a:rPr lang="ko-KR" altLang="en-US" spc="-150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매이상</a:t>
            </a:r>
            <a:r>
              <a:rPr lang="en-US" altLang="ko-KR" spc="-15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fontAlgn="base"/>
            <a:endParaRPr lang="ko-KR" altLang="en-US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fontAlgn="base"/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⑧ 기타 평가에 필요한 증빙서류</a:t>
            </a:r>
          </a:p>
          <a:p>
            <a:pPr fontAlgn="base"/>
            <a:r>
              <a:rPr lang="ko-KR" altLang="en-US" sz="16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◦ 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감리자의 </a:t>
            </a:r>
            <a:r>
              <a:rPr lang="ko-KR" altLang="en-US" sz="1600" b="1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공정률확인서</a:t>
            </a:r>
            <a:endParaRPr lang="ko-KR" altLang="en-US" sz="1600" b="1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fontAlgn="base"/>
            <a:r>
              <a:rPr lang="en-US" altLang="ko-KR" sz="16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- 2016</a:t>
            </a:r>
            <a:r>
              <a:rPr lang="ko-KR" altLang="en-US" sz="16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년도 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이전에 인허가를 받아 </a:t>
            </a:r>
            <a:r>
              <a:rPr lang="en-US" altLang="ko-KR" sz="16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2016</a:t>
            </a:r>
            <a:r>
              <a:rPr lang="ko-KR" altLang="en-US" sz="16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년도에 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착공한 경우 </a:t>
            </a:r>
            <a:r>
              <a:rPr lang="en-US" altLang="ko-KR" sz="16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2016</a:t>
            </a:r>
            <a:r>
              <a:rPr lang="ko-KR" altLang="en-US" sz="1600" b="1" dirty="0" err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년말</a:t>
            </a:r>
            <a:r>
              <a:rPr lang="ko-KR" altLang="en-US" sz="16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기준 구분</a:t>
            </a:r>
          </a:p>
          <a:p>
            <a:pPr fontAlgn="base"/>
            <a:r>
              <a:rPr lang="en-US" altLang="ko-KR" sz="16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- 2016</a:t>
            </a:r>
            <a:r>
              <a:rPr lang="ko-KR" altLang="en-US" sz="1600" dirty="0" err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년중</a:t>
            </a:r>
            <a:r>
              <a:rPr lang="ko-KR" altLang="en-US" sz="16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6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도급종류가 변경</a:t>
            </a:r>
            <a:r>
              <a:rPr lang="en-US" altLang="ko-KR" sz="16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6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도급↔자기</a:t>
            </a:r>
            <a:r>
              <a:rPr lang="en-US" altLang="ko-KR" sz="16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r>
              <a:rPr lang="ko-KR" altLang="en-US" sz="16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되는 경우 변경시점 기준</a:t>
            </a:r>
            <a:r>
              <a:rPr lang="en-US" altLang="ko-KR" sz="16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(+</a:t>
            </a:r>
            <a:r>
              <a:rPr lang="ko-KR" altLang="en-US" sz="1600" b="1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건축관계자변경신고필증</a:t>
            </a:r>
            <a:r>
              <a:rPr lang="en-US" altLang="ko-KR" sz="16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6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fontAlgn="base"/>
            <a:r>
              <a:rPr lang="en-US" altLang="ko-KR" sz="16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- </a:t>
            </a:r>
            <a:r>
              <a:rPr lang="ko-KR" altLang="en-US" sz="16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공사도중 </a:t>
            </a:r>
            <a:r>
              <a:rPr lang="ko-KR" altLang="en-US" sz="1600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당해공사를</a:t>
            </a:r>
            <a:r>
              <a:rPr lang="ko-KR" altLang="en-US" sz="16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양수</a:t>
            </a:r>
            <a:r>
              <a:rPr lang="en-US" altLang="ko-KR" sz="16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/</a:t>
            </a:r>
            <a:r>
              <a:rPr lang="ko-KR" altLang="en-US" sz="16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양도한 경우 양수양도일 기준</a:t>
            </a:r>
            <a:r>
              <a:rPr lang="en-US" altLang="ko-KR" sz="16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(+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양수양도계약서 사본</a:t>
            </a:r>
            <a:r>
              <a:rPr lang="en-US" altLang="ko-KR" sz="16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6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fontAlgn="base"/>
            <a:r>
              <a:rPr lang="ko-KR" altLang="en-US" sz="16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◦ 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감리자가 없거나 확인을 거부하는 경우 연말 기준 </a:t>
            </a:r>
            <a:r>
              <a:rPr lang="ko-KR" altLang="en-US" sz="1600" b="1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공정률확인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가능한 공정표 등 자료</a:t>
            </a:r>
          </a:p>
          <a:p>
            <a:pPr fontAlgn="base"/>
            <a:r>
              <a:rPr lang="ko-KR" altLang="en-US" sz="16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◦ </a:t>
            </a:r>
            <a:r>
              <a:rPr lang="ko-KR" altLang="en-US" sz="16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공동이행공사인 경우 </a:t>
            </a:r>
            <a:r>
              <a:rPr lang="ko-KR" altLang="en-US" sz="1600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지분율이</a:t>
            </a:r>
            <a:r>
              <a:rPr lang="ko-KR" altLang="en-US" sz="16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표시된 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약정서 및 면적구분확인서</a:t>
            </a:r>
            <a:endParaRPr lang="ko-KR" altLang="en-US" sz="16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fontAlgn="base"/>
            <a:r>
              <a:rPr lang="ko-KR" altLang="en-US" sz="16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◦ 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종합건설업자에게 일부를 도급 준 경우 도급계약서 </a:t>
            </a:r>
            <a:r>
              <a:rPr lang="ko-KR" altLang="en-US" sz="16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사본</a:t>
            </a:r>
            <a:endParaRPr lang="en-US" altLang="ko-KR" sz="1600" b="1" dirty="0" smtClean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fontAlgn="base"/>
            <a:endParaRPr lang="ko-KR" altLang="en-US" b="1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fontAlgn="base"/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⑨ 주의사항</a:t>
            </a:r>
          </a:p>
          <a:p>
            <a:pPr fontAlgn="base"/>
            <a:r>
              <a:rPr lang="ko-KR" altLang="en-US" sz="16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◦ </a:t>
            </a:r>
            <a:r>
              <a:rPr lang="ko-KR" altLang="en-US" sz="1600" b="1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당년도에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인허가를 받았지만 착공하지 않은 경우 </a:t>
            </a:r>
            <a:r>
              <a:rPr lang="en-US" altLang="ko-KR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: 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기성실적신고서만 작성 제출</a:t>
            </a:r>
          </a:p>
          <a:p>
            <a:pPr fontAlgn="base"/>
            <a:r>
              <a:rPr lang="ko-KR" altLang="en-US" sz="16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◦ 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건축공사</a:t>
            </a:r>
            <a:r>
              <a:rPr lang="en-US" altLang="ko-KR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주된 공사</a:t>
            </a:r>
            <a:r>
              <a:rPr lang="en-US" altLang="ko-KR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에 부대되는 토목</a:t>
            </a:r>
            <a:r>
              <a:rPr lang="en-US" altLang="ko-KR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·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조경 등의 공사는 건축공사에 포함하여 </a:t>
            </a:r>
            <a:r>
              <a:rPr lang="ko-KR" altLang="en-US" sz="1600" b="1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작성</a:t>
            </a:r>
            <a:r>
              <a:rPr lang="ko-KR" altLang="en-US" sz="1600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해야함</a:t>
            </a:r>
            <a:endParaRPr lang="ko-KR" altLang="en-US" sz="16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fontAlgn="base"/>
            <a:r>
              <a:rPr lang="ko-KR" altLang="en-US" sz="16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◦ 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전기</a:t>
            </a:r>
            <a:r>
              <a:rPr lang="en-US" altLang="ko-KR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·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정보통신</a:t>
            </a:r>
            <a:r>
              <a:rPr lang="en-US" altLang="ko-KR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·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소방</a:t>
            </a:r>
            <a:r>
              <a:rPr lang="en-US" altLang="ko-KR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·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문화재수리공사비</a:t>
            </a:r>
            <a:r>
              <a:rPr lang="en-US" altLang="ko-KR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설계</a:t>
            </a:r>
            <a:r>
              <a:rPr lang="en-US" altLang="ko-KR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·</a:t>
            </a:r>
            <a:r>
              <a:rPr lang="ko-KR" altLang="en-US" sz="1600" b="1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감리용역비</a:t>
            </a:r>
            <a:r>
              <a:rPr lang="en-US" altLang="ko-KR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대지구입비</a:t>
            </a:r>
            <a:r>
              <a:rPr lang="en-US" altLang="ko-KR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인허가비용</a:t>
            </a:r>
            <a:r>
              <a:rPr lang="en-US" altLang="ko-KR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이동식가구구입비</a:t>
            </a:r>
            <a:r>
              <a:rPr lang="en-US" altLang="ko-KR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6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      </a:t>
            </a:r>
            <a:endParaRPr lang="en-US" altLang="ko-KR" sz="1600" b="1" dirty="0" smtClean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fontAlgn="base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en-US" altLang="ko-KR" sz="1600" b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 </a:t>
            </a:r>
            <a:r>
              <a:rPr lang="ko-KR" altLang="en-US" sz="1600" b="1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전자제품구입비</a:t>
            </a:r>
            <a:r>
              <a:rPr lang="ko-KR" altLang="en-US" sz="16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6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등은 ‘</a:t>
            </a:r>
            <a:r>
              <a:rPr lang="ko-KR" altLang="en-US" sz="1600" b="1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총공사비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’에서 제외 </a:t>
            </a:r>
            <a:r>
              <a:rPr lang="en-US" altLang="ko-KR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(※</a:t>
            </a:r>
            <a:r>
              <a:rPr lang="ko-KR" altLang="en-US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건설공사실적으로 인정될 수 없음</a:t>
            </a:r>
            <a:r>
              <a:rPr lang="en-US" altLang="ko-KR" sz="16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6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595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172486024" descr="EMB00000e18beb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1" r="5373" b="20125"/>
          <a:stretch>
            <a:fillRect/>
          </a:stretch>
        </p:blipFill>
        <p:spPr bwMode="auto">
          <a:xfrm>
            <a:off x="685967" y="1196752"/>
            <a:ext cx="7918450" cy="468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타원 3"/>
          <p:cNvSpPr/>
          <p:nvPr/>
        </p:nvSpPr>
        <p:spPr>
          <a:xfrm>
            <a:off x="2371005" y="2780928"/>
            <a:ext cx="4577259" cy="18002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245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76"/>
          <p:cNvSpPr/>
          <p:nvPr/>
        </p:nvSpPr>
        <p:spPr>
          <a:xfrm>
            <a:off x="4567040" y="6143132"/>
            <a:ext cx="408470" cy="707571"/>
          </a:xfrm>
          <a:custGeom>
            <a:avLst/>
            <a:gdLst/>
            <a:ahLst/>
            <a:cxnLst/>
            <a:rect l="l" t="t" r="r" b="b"/>
            <a:pathLst>
              <a:path w="723900" h="1114425">
                <a:moveTo>
                  <a:pt x="723760" y="0"/>
                </a:moveTo>
                <a:lnTo>
                  <a:pt x="0" y="0"/>
                </a:lnTo>
                <a:lnTo>
                  <a:pt x="0" y="974559"/>
                </a:lnTo>
                <a:lnTo>
                  <a:pt x="80657" y="1114323"/>
                </a:lnTo>
                <a:lnTo>
                  <a:pt x="723760" y="0"/>
                </a:lnTo>
                <a:close/>
              </a:path>
            </a:pathLst>
          </a:custGeom>
          <a:solidFill>
            <a:srgbClr val="F2F5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17" name="object 77"/>
          <p:cNvSpPr/>
          <p:nvPr/>
        </p:nvSpPr>
        <p:spPr>
          <a:xfrm>
            <a:off x="4612554" y="614313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089" y="0"/>
                </a:moveTo>
                <a:lnTo>
                  <a:pt x="0" y="1114310"/>
                </a:lnTo>
                <a:lnTo>
                  <a:pt x="1285938" y="1114310"/>
                </a:lnTo>
                <a:lnTo>
                  <a:pt x="643089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18" name="object 78"/>
          <p:cNvSpPr/>
          <p:nvPr/>
        </p:nvSpPr>
        <p:spPr>
          <a:xfrm>
            <a:off x="4975432" y="6143132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30" y="0"/>
                </a:moveTo>
                <a:lnTo>
                  <a:pt x="0" y="0"/>
                </a:lnTo>
                <a:lnTo>
                  <a:pt x="642835" y="1114310"/>
                </a:lnTo>
                <a:lnTo>
                  <a:pt x="1286230" y="0"/>
                </a:lnTo>
                <a:close/>
              </a:path>
            </a:pathLst>
          </a:custGeom>
          <a:solidFill>
            <a:srgbClr val="EDF2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19" name="object 79"/>
          <p:cNvSpPr/>
          <p:nvPr/>
        </p:nvSpPr>
        <p:spPr>
          <a:xfrm>
            <a:off x="5338160" y="614313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394" y="0"/>
                </a:moveTo>
                <a:lnTo>
                  <a:pt x="0" y="1114310"/>
                </a:lnTo>
                <a:lnTo>
                  <a:pt x="1286205" y="1114310"/>
                </a:lnTo>
                <a:lnTo>
                  <a:pt x="643394" y="0"/>
                </a:lnTo>
                <a:close/>
              </a:path>
            </a:pathLst>
          </a:custGeom>
          <a:solidFill>
            <a:srgbClr val="E5EC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0" name="object 80"/>
          <p:cNvSpPr/>
          <p:nvPr/>
        </p:nvSpPr>
        <p:spPr>
          <a:xfrm>
            <a:off x="5701205" y="6143132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30" y="0"/>
                </a:moveTo>
                <a:lnTo>
                  <a:pt x="0" y="0"/>
                </a:lnTo>
                <a:lnTo>
                  <a:pt x="642810" y="1114310"/>
                </a:lnTo>
                <a:lnTo>
                  <a:pt x="1286230" y="0"/>
                </a:lnTo>
                <a:close/>
              </a:path>
            </a:pathLst>
          </a:custGeom>
          <a:solidFill>
            <a:srgbClr val="D5E1EF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1" name="object 81"/>
          <p:cNvSpPr/>
          <p:nvPr/>
        </p:nvSpPr>
        <p:spPr>
          <a:xfrm>
            <a:off x="6063927" y="614313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394" y="0"/>
                </a:moveTo>
                <a:lnTo>
                  <a:pt x="0" y="1114310"/>
                </a:lnTo>
                <a:lnTo>
                  <a:pt x="1286179" y="1114310"/>
                </a:lnTo>
                <a:lnTo>
                  <a:pt x="643394" y="0"/>
                </a:lnTo>
                <a:close/>
              </a:path>
            </a:pathLst>
          </a:custGeom>
          <a:solidFill>
            <a:srgbClr val="FBFBFD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2" name="object 82"/>
          <p:cNvSpPr/>
          <p:nvPr/>
        </p:nvSpPr>
        <p:spPr>
          <a:xfrm>
            <a:off x="6426978" y="6143132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179" y="0"/>
                </a:moveTo>
                <a:lnTo>
                  <a:pt x="0" y="0"/>
                </a:lnTo>
                <a:lnTo>
                  <a:pt x="642785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E5EFF6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3" name="object 83"/>
          <p:cNvSpPr/>
          <p:nvPr/>
        </p:nvSpPr>
        <p:spPr>
          <a:xfrm>
            <a:off x="6789684" y="614313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394" y="0"/>
                </a:moveTo>
                <a:lnTo>
                  <a:pt x="0" y="1114310"/>
                </a:lnTo>
                <a:lnTo>
                  <a:pt x="1286510" y="1114310"/>
                </a:lnTo>
                <a:lnTo>
                  <a:pt x="643394" y="0"/>
                </a:lnTo>
                <a:close/>
              </a:path>
            </a:pathLst>
          </a:custGeom>
          <a:solidFill>
            <a:srgbClr val="EAF4F9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4" name="object 84"/>
          <p:cNvSpPr/>
          <p:nvPr/>
        </p:nvSpPr>
        <p:spPr>
          <a:xfrm>
            <a:off x="7152735" y="6143132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05" y="0"/>
                </a:moveTo>
                <a:lnTo>
                  <a:pt x="0" y="0"/>
                </a:lnTo>
                <a:lnTo>
                  <a:pt x="643115" y="1114310"/>
                </a:lnTo>
                <a:lnTo>
                  <a:pt x="1286205" y="0"/>
                </a:lnTo>
                <a:close/>
              </a:path>
            </a:pathLst>
          </a:custGeom>
          <a:solidFill>
            <a:srgbClr val="9FBDD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5" name="object 85"/>
          <p:cNvSpPr/>
          <p:nvPr/>
        </p:nvSpPr>
        <p:spPr>
          <a:xfrm>
            <a:off x="7515615" y="614313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643089" y="0"/>
                </a:moveTo>
                <a:lnTo>
                  <a:pt x="0" y="1114310"/>
                </a:lnTo>
                <a:lnTo>
                  <a:pt x="1286179" y="1114310"/>
                </a:lnTo>
                <a:lnTo>
                  <a:pt x="643089" y="0"/>
                </a:lnTo>
                <a:close/>
              </a:path>
            </a:pathLst>
          </a:custGeom>
          <a:solidFill>
            <a:srgbClr val="88B7D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6" name="object 86"/>
          <p:cNvSpPr/>
          <p:nvPr/>
        </p:nvSpPr>
        <p:spPr>
          <a:xfrm>
            <a:off x="7878487" y="6143132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230" y="0"/>
                </a:moveTo>
                <a:lnTo>
                  <a:pt x="0" y="0"/>
                </a:lnTo>
                <a:lnTo>
                  <a:pt x="643102" y="1114310"/>
                </a:lnTo>
                <a:lnTo>
                  <a:pt x="1286230" y="0"/>
                </a:lnTo>
                <a:close/>
              </a:path>
            </a:pathLst>
          </a:custGeom>
          <a:solidFill>
            <a:srgbClr val="A3D3E1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7" name="object 87"/>
          <p:cNvSpPr/>
          <p:nvPr/>
        </p:nvSpPr>
        <p:spPr>
          <a:xfrm>
            <a:off x="8241366" y="614313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643128" y="0"/>
                </a:moveTo>
                <a:lnTo>
                  <a:pt x="0" y="1114310"/>
                </a:lnTo>
                <a:lnTo>
                  <a:pt x="1286510" y="1114310"/>
                </a:lnTo>
                <a:lnTo>
                  <a:pt x="643128" y="0"/>
                </a:lnTo>
                <a:close/>
              </a:path>
            </a:pathLst>
          </a:custGeom>
          <a:solidFill>
            <a:srgbClr val="A0D0D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8" name="object 88"/>
          <p:cNvSpPr/>
          <p:nvPr/>
        </p:nvSpPr>
        <p:spPr>
          <a:xfrm>
            <a:off x="8604261" y="6143132"/>
            <a:ext cx="533519" cy="707571"/>
          </a:xfrm>
          <a:custGeom>
            <a:avLst/>
            <a:gdLst/>
            <a:ahLst/>
            <a:cxnLst/>
            <a:rect l="l" t="t" r="r" b="b"/>
            <a:pathLst>
              <a:path w="945515" h="1114425">
                <a:moveTo>
                  <a:pt x="945146" y="0"/>
                </a:moveTo>
                <a:lnTo>
                  <a:pt x="0" y="0"/>
                </a:lnTo>
                <a:lnTo>
                  <a:pt x="643382" y="1114323"/>
                </a:lnTo>
                <a:lnTo>
                  <a:pt x="945146" y="591451"/>
                </a:lnTo>
                <a:lnTo>
                  <a:pt x="945146" y="0"/>
                </a:lnTo>
                <a:close/>
              </a:path>
            </a:pathLst>
          </a:custGeom>
          <a:solidFill>
            <a:srgbClr val="71AFA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9" name="object 89"/>
          <p:cNvSpPr/>
          <p:nvPr/>
        </p:nvSpPr>
        <p:spPr>
          <a:xfrm>
            <a:off x="8967296" y="6518664"/>
            <a:ext cx="170554" cy="332216"/>
          </a:xfrm>
          <a:custGeom>
            <a:avLst/>
            <a:gdLst/>
            <a:ahLst/>
            <a:cxnLst/>
            <a:rect l="l" t="t" r="r" b="b"/>
            <a:pathLst>
              <a:path w="302259" h="523239">
                <a:moveTo>
                  <a:pt x="301764" y="0"/>
                </a:moveTo>
                <a:lnTo>
                  <a:pt x="0" y="522859"/>
                </a:lnTo>
                <a:lnTo>
                  <a:pt x="301764" y="522859"/>
                </a:lnTo>
                <a:lnTo>
                  <a:pt x="301764" y="0"/>
                </a:lnTo>
                <a:close/>
              </a:path>
            </a:pathLst>
          </a:custGeom>
          <a:solidFill>
            <a:srgbClr val="91C3B0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0" name="object 78"/>
          <p:cNvSpPr/>
          <p:nvPr/>
        </p:nvSpPr>
        <p:spPr>
          <a:xfrm>
            <a:off x="1" y="5361"/>
            <a:ext cx="556809" cy="707571"/>
          </a:xfrm>
          <a:custGeom>
            <a:avLst/>
            <a:gdLst/>
            <a:ahLst/>
            <a:cxnLst/>
            <a:rect l="l" t="t" r="r" b="b"/>
            <a:pathLst>
              <a:path w="986790" h="1114425">
                <a:moveTo>
                  <a:pt x="343154" y="0"/>
                </a:moveTo>
                <a:lnTo>
                  <a:pt x="0" y="594575"/>
                </a:lnTo>
                <a:lnTo>
                  <a:pt x="0" y="1114323"/>
                </a:lnTo>
                <a:lnTo>
                  <a:pt x="986256" y="1114323"/>
                </a:lnTo>
                <a:lnTo>
                  <a:pt x="343154" y="0"/>
                </a:lnTo>
                <a:close/>
              </a:path>
            </a:pathLst>
          </a:custGeom>
          <a:solidFill>
            <a:srgbClr val="91C3B0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1" name="object 79"/>
          <p:cNvSpPr/>
          <p:nvPr/>
        </p:nvSpPr>
        <p:spPr>
          <a:xfrm>
            <a:off x="193623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05" y="0"/>
                </a:moveTo>
                <a:lnTo>
                  <a:pt x="0" y="0"/>
                </a:lnTo>
                <a:lnTo>
                  <a:pt x="643115" y="1114310"/>
                </a:lnTo>
                <a:lnTo>
                  <a:pt x="1286205" y="0"/>
                </a:lnTo>
                <a:close/>
              </a:path>
            </a:pathLst>
          </a:custGeom>
          <a:solidFill>
            <a:srgbClr val="A9D1AD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2" name="object 80"/>
          <p:cNvSpPr/>
          <p:nvPr/>
        </p:nvSpPr>
        <p:spPr>
          <a:xfrm>
            <a:off x="556515" y="5377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089" y="0"/>
                </a:moveTo>
                <a:lnTo>
                  <a:pt x="0" y="1114310"/>
                </a:lnTo>
                <a:lnTo>
                  <a:pt x="1286167" y="1114310"/>
                </a:lnTo>
                <a:lnTo>
                  <a:pt x="643089" y="0"/>
                </a:lnTo>
                <a:close/>
              </a:path>
            </a:pathLst>
          </a:custGeom>
          <a:solidFill>
            <a:srgbClr val="C4DFC0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3" name="object 81"/>
          <p:cNvSpPr/>
          <p:nvPr/>
        </p:nvSpPr>
        <p:spPr>
          <a:xfrm>
            <a:off x="919388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30" y="0"/>
                </a:moveTo>
                <a:lnTo>
                  <a:pt x="0" y="0"/>
                </a:lnTo>
                <a:lnTo>
                  <a:pt x="643077" y="1114310"/>
                </a:lnTo>
                <a:lnTo>
                  <a:pt x="1286230" y="0"/>
                </a:lnTo>
                <a:close/>
              </a:path>
            </a:pathLst>
          </a:custGeom>
          <a:solidFill>
            <a:srgbClr val="FBFAF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4" name="object 83"/>
          <p:cNvSpPr/>
          <p:nvPr/>
        </p:nvSpPr>
        <p:spPr>
          <a:xfrm>
            <a:off x="1645161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484" y="0"/>
                </a:moveTo>
                <a:lnTo>
                  <a:pt x="0" y="0"/>
                </a:lnTo>
                <a:lnTo>
                  <a:pt x="643102" y="1114310"/>
                </a:lnTo>
                <a:lnTo>
                  <a:pt x="1286484" y="0"/>
                </a:lnTo>
                <a:close/>
              </a:path>
            </a:pathLst>
          </a:custGeom>
          <a:solidFill>
            <a:srgbClr val="FAFA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5" name="object 84"/>
          <p:cNvSpPr/>
          <p:nvPr/>
        </p:nvSpPr>
        <p:spPr>
          <a:xfrm>
            <a:off x="2008040" y="5377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382" y="0"/>
                </a:moveTo>
                <a:lnTo>
                  <a:pt x="0" y="1114310"/>
                </a:lnTo>
                <a:lnTo>
                  <a:pt x="1286471" y="1114310"/>
                </a:lnTo>
                <a:lnTo>
                  <a:pt x="643382" y="0"/>
                </a:lnTo>
                <a:close/>
              </a:path>
            </a:pathLst>
          </a:custGeom>
          <a:solidFill>
            <a:srgbClr val="FBFAF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6" name="object 85"/>
          <p:cNvSpPr/>
          <p:nvPr/>
        </p:nvSpPr>
        <p:spPr>
          <a:xfrm>
            <a:off x="2371084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05" y="0"/>
                </a:moveTo>
                <a:lnTo>
                  <a:pt x="0" y="0"/>
                </a:lnTo>
                <a:lnTo>
                  <a:pt x="643077" y="1114310"/>
                </a:lnTo>
                <a:lnTo>
                  <a:pt x="1286205" y="0"/>
                </a:lnTo>
                <a:close/>
              </a:path>
            </a:pathLst>
          </a:custGeom>
          <a:solidFill>
            <a:srgbClr val="EFF3DA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7" name="object 86"/>
          <p:cNvSpPr/>
          <p:nvPr/>
        </p:nvSpPr>
        <p:spPr>
          <a:xfrm>
            <a:off x="2733949" y="5377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128" y="0"/>
                </a:moveTo>
                <a:lnTo>
                  <a:pt x="0" y="1114310"/>
                </a:lnTo>
                <a:lnTo>
                  <a:pt x="1286205" y="1114310"/>
                </a:lnTo>
                <a:lnTo>
                  <a:pt x="643128" y="0"/>
                </a:lnTo>
                <a:close/>
              </a:path>
            </a:pathLst>
          </a:custGeom>
          <a:solidFill>
            <a:srgbClr val="FAFA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9" name="object 88"/>
          <p:cNvSpPr/>
          <p:nvPr/>
        </p:nvSpPr>
        <p:spPr>
          <a:xfrm>
            <a:off x="3459722" y="5377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643089" y="0"/>
                </a:moveTo>
                <a:lnTo>
                  <a:pt x="0" y="1114310"/>
                </a:lnTo>
                <a:lnTo>
                  <a:pt x="1286205" y="1114310"/>
                </a:lnTo>
                <a:lnTo>
                  <a:pt x="643089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0" name="object 90"/>
          <p:cNvSpPr/>
          <p:nvPr/>
        </p:nvSpPr>
        <p:spPr>
          <a:xfrm>
            <a:off x="4185488" y="5369"/>
            <a:ext cx="385180" cy="707571"/>
          </a:xfrm>
          <a:custGeom>
            <a:avLst/>
            <a:gdLst/>
            <a:ahLst/>
            <a:cxnLst/>
            <a:rect l="l" t="t" r="r" b="b"/>
            <a:pathLst>
              <a:path w="682625" h="1114425">
                <a:moveTo>
                  <a:pt x="643369" y="0"/>
                </a:moveTo>
                <a:lnTo>
                  <a:pt x="0" y="1114323"/>
                </a:lnTo>
                <a:lnTo>
                  <a:pt x="682383" y="1114323"/>
                </a:lnTo>
                <a:lnTo>
                  <a:pt x="682383" y="67627"/>
                </a:lnTo>
                <a:lnTo>
                  <a:pt x="643369" y="0"/>
                </a:lnTo>
                <a:close/>
              </a:path>
            </a:pathLst>
          </a:custGeom>
          <a:solidFill>
            <a:srgbClr val="F6F5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0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59" name="그룹 58"/>
          <p:cNvGrpSpPr/>
          <p:nvPr/>
        </p:nvGrpSpPr>
        <p:grpSpPr>
          <a:xfrm>
            <a:off x="919553" y="2975223"/>
            <a:ext cx="7509469" cy="885825"/>
            <a:chOff x="919553" y="3717032"/>
            <a:chExt cx="7509469" cy="885825"/>
          </a:xfrm>
        </p:grpSpPr>
        <p:pic>
          <p:nvPicPr>
            <p:cNvPr id="2065" name="_x196821032" descr="EMB00000b5425b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553" y="3717032"/>
              <a:ext cx="6743700" cy="885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" name="_x196823192"/>
            <p:cNvSpPr>
              <a:spLocks noChangeArrowheads="1"/>
            </p:cNvSpPr>
            <p:nvPr/>
          </p:nvSpPr>
          <p:spPr bwMode="auto">
            <a:xfrm>
              <a:off x="1299581" y="3815775"/>
              <a:ext cx="595313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4000" b="1" dirty="0">
                  <a:solidFill>
                    <a:srgbClr val="FFFFFF"/>
                  </a:solidFill>
                  <a:latin typeface="+mn-ea"/>
                  <a:cs typeface="굴림" pitchFamily="50" charset="-127"/>
                </a:rPr>
                <a:t>2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굴림" pitchFamily="50" charset="-127"/>
              </a:endParaRPr>
            </a:p>
          </p:txBody>
        </p:sp>
        <p:sp>
          <p:nvSpPr>
            <p:cNvPr id="54" name="_x196823912"/>
            <p:cNvSpPr>
              <a:spLocks noChangeArrowheads="1"/>
            </p:cNvSpPr>
            <p:nvPr/>
          </p:nvSpPr>
          <p:spPr bwMode="auto">
            <a:xfrm>
              <a:off x="2247297" y="3811488"/>
              <a:ext cx="6181725" cy="696912"/>
            </a:xfrm>
            <a:prstGeom prst="roundRect">
              <a:avLst>
                <a:gd name="adj" fmla="val 200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공사실적</a:t>
              </a:r>
              <a:r>
                <a:rPr kumimoji="1" lang="en-US" altLang="ko-KR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Y헤드라인M" pitchFamily="18" charset="-127"/>
                  <a:ea typeface="굴림" pitchFamily="50" charset="-127"/>
                  <a:cs typeface="굴림" pitchFamily="50" charset="-127"/>
                </a:rPr>
                <a:t>(1</a:t>
              </a:r>
              <a:r>
                <a:rPr kumimoji="1" lang="ko-KR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차</a:t>
              </a:r>
              <a:r>
                <a:rPr kumimoji="1" lang="en-US" altLang="ko-KR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Y헤드라인M" pitchFamily="18" charset="-127"/>
                  <a:ea typeface="굴림" pitchFamily="50" charset="-127"/>
                  <a:cs typeface="굴림" pitchFamily="50" charset="-127"/>
                </a:rPr>
                <a:t>) </a:t>
              </a:r>
              <a:r>
                <a:rPr kumimoji="1" lang="ko-KR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신고 관련</a:t>
              </a:r>
              <a:endPara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sp>
        <p:nvSpPr>
          <p:cNvPr id="60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78" name="_x197281896" descr="DRW00000b5425f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090" y="692696"/>
            <a:ext cx="3101975" cy="95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3" name="그룹 72"/>
          <p:cNvGrpSpPr/>
          <p:nvPr/>
        </p:nvGrpSpPr>
        <p:grpSpPr>
          <a:xfrm>
            <a:off x="899592" y="1916832"/>
            <a:ext cx="7509469" cy="885825"/>
            <a:chOff x="919553" y="3717032"/>
            <a:chExt cx="7509469" cy="885825"/>
          </a:xfrm>
        </p:grpSpPr>
        <p:pic>
          <p:nvPicPr>
            <p:cNvPr id="74" name="_x196821032" descr="EMB00000b5425b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553" y="3717032"/>
              <a:ext cx="6743700" cy="885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5" name="_x196823192"/>
            <p:cNvSpPr>
              <a:spLocks noChangeArrowheads="1"/>
            </p:cNvSpPr>
            <p:nvPr/>
          </p:nvSpPr>
          <p:spPr bwMode="auto">
            <a:xfrm>
              <a:off x="1299581" y="3815775"/>
              <a:ext cx="595313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4000" b="1" dirty="0">
                  <a:solidFill>
                    <a:srgbClr val="FFFFFF"/>
                  </a:solidFill>
                  <a:latin typeface="+mn-ea"/>
                  <a:cs typeface="굴림" pitchFamily="50" charset="-127"/>
                </a:rPr>
                <a:t>1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굴림" pitchFamily="50" charset="-127"/>
              </a:endParaRPr>
            </a:p>
          </p:txBody>
        </p:sp>
        <p:sp>
          <p:nvSpPr>
            <p:cNvPr id="76" name="_x196823912"/>
            <p:cNvSpPr>
              <a:spLocks noChangeArrowheads="1"/>
            </p:cNvSpPr>
            <p:nvPr/>
          </p:nvSpPr>
          <p:spPr bwMode="auto">
            <a:xfrm>
              <a:off x="2247297" y="3811488"/>
              <a:ext cx="6181725" cy="696912"/>
            </a:xfrm>
            <a:prstGeom prst="roundRect">
              <a:avLst>
                <a:gd name="adj" fmla="val 200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신고일정</a:t>
              </a:r>
              <a:r>
                <a:rPr kumimoji="1" lang="en-US" altLang="ko-KR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, </a:t>
              </a:r>
              <a:r>
                <a:rPr kumimoji="1" lang="ko-KR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주의사항</a:t>
              </a:r>
              <a:endPara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grpSp>
        <p:nvGrpSpPr>
          <p:cNvPr id="77" name="그룹 76"/>
          <p:cNvGrpSpPr/>
          <p:nvPr/>
        </p:nvGrpSpPr>
        <p:grpSpPr>
          <a:xfrm>
            <a:off x="899592" y="4005064"/>
            <a:ext cx="7509469" cy="885825"/>
            <a:chOff x="919553" y="3717032"/>
            <a:chExt cx="7509469" cy="885825"/>
          </a:xfrm>
        </p:grpSpPr>
        <p:pic>
          <p:nvPicPr>
            <p:cNvPr id="78" name="_x196821032" descr="EMB00000b5425b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553" y="3717032"/>
              <a:ext cx="6743700" cy="885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_x196823192"/>
            <p:cNvSpPr>
              <a:spLocks noChangeArrowheads="1"/>
            </p:cNvSpPr>
            <p:nvPr/>
          </p:nvSpPr>
          <p:spPr bwMode="auto">
            <a:xfrm>
              <a:off x="1299581" y="3815775"/>
              <a:ext cx="595313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4000" b="1" dirty="0" smtClean="0">
                  <a:solidFill>
                    <a:srgbClr val="FFFFFF"/>
                  </a:solidFill>
                  <a:latin typeface="+mn-ea"/>
                  <a:cs typeface="굴림" pitchFamily="50" charset="-127"/>
                </a:rPr>
                <a:t>3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굴림" pitchFamily="50" charset="-127"/>
              </a:endParaRPr>
            </a:p>
          </p:txBody>
        </p:sp>
        <p:sp>
          <p:nvSpPr>
            <p:cNvPr id="80" name="_x196823912"/>
            <p:cNvSpPr>
              <a:spLocks noChangeArrowheads="1"/>
            </p:cNvSpPr>
            <p:nvPr/>
          </p:nvSpPr>
          <p:spPr bwMode="auto">
            <a:xfrm>
              <a:off x="2247297" y="3811488"/>
              <a:ext cx="6181725" cy="696912"/>
            </a:xfrm>
            <a:prstGeom prst="roundRect">
              <a:avLst>
                <a:gd name="adj" fmla="val 200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3200" dirty="0" smtClean="0">
                  <a:solidFill>
                    <a:srgbClr val="000000"/>
                  </a:solidFill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재무제표</a:t>
              </a:r>
              <a:r>
                <a:rPr kumimoji="1" lang="en-US" altLang="ko-KR" sz="3200" dirty="0" smtClean="0">
                  <a:solidFill>
                    <a:srgbClr val="000000"/>
                  </a:solidFill>
                  <a:latin typeface="HY헤드라인M" pitchFamily="18" charset="-127"/>
                  <a:ea typeface="굴림" pitchFamily="50" charset="-127"/>
                  <a:cs typeface="굴림" pitchFamily="50" charset="-127"/>
                </a:rPr>
                <a:t>(2</a:t>
              </a:r>
              <a:r>
                <a:rPr kumimoji="1" lang="ko-KR" altLang="en-US" sz="3200" dirty="0" smtClean="0">
                  <a:solidFill>
                    <a:srgbClr val="000000"/>
                  </a:solidFill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차</a:t>
              </a:r>
              <a:r>
                <a:rPr kumimoji="1" lang="en-US" altLang="ko-KR" sz="3200" dirty="0">
                  <a:solidFill>
                    <a:srgbClr val="000000"/>
                  </a:solidFill>
                  <a:latin typeface="HY헤드라인M" pitchFamily="18" charset="-127"/>
                  <a:ea typeface="굴림" pitchFamily="50" charset="-127"/>
                  <a:cs typeface="굴림" pitchFamily="50" charset="-127"/>
                </a:rPr>
                <a:t>) </a:t>
              </a:r>
              <a:r>
                <a:rPr kumimoji="1" lang="ko-KR" altLang="en-US" sz="3200" dirty="0">
                  <a:solidFill>
                    <a:srgbClr val="000000"/>
                  </a:solidFill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신고 관련</a:t>
              </a:r>
              <a:endParaRPr kumimoji="1" lang="ko-KR" altLang="en-US" dirty="0"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919553" y="5085184"/>
            <a:ext cx="7509469" cy="885825"/>
            <a:chOff x="919553" y="3717032"/>
            <a:chExt cx="7509469" cy="885825"/>
          </a:xfrm>
        </p:grpSpPr>
        <p:pic>
          <p:nvPicPr>
            <p:cNvPr id="46" name="_x196821032" descr="EMB00000b5425b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553" y="3717032"/>
              <a:ext cx="6743700" cy="885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_x196823192"/>
            <p:cNvSpPr>
              <a:spLocks noChangeArrowheads="1"/>
            </p:cNvSpPr>
            <p:nvPr/>
          </p:nvSpPr>
          <p:spPr bwMode="auto">
            <a:xfrm>
              <a:off x="1299581" y="3815775"/>
              <a:ext cx="595313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4000" b="1" dirty="0" smtClean="0">
                  <a:solidFill>
                    <a:srgbClr val="FFFFFF"/>
                  </a:solidFill>
                  <a:latin typeface="+mn-ea"/>
                  <a:cs typeface="굴림" pitchFamily="50" charset="-127"/>
                </a:rPr>
                <a:t>4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굴림" pitchFamily="50" charset="-127"/>
              </a:endParaRPr>
            </a:p>
          </p:txBody>
        </p:sp>
        <p:sp>
          <p:nvSpPr>
            <p:cNvPr id="49" name="_x196823912"/>
            <p:cNvSpPr>
              <a:spLocks noChangeArrowheads="1"/>
            </p:cNvSpPr>
            <p:nvPr/>
          </p:nvSpPr>
          <p:spPr bwMode="auto">
            <a:xfrm>
              <a:off x="2247297" y="3811488"/>
              <a:ext cx="6181725" cy="696912"/>
            </a:xfrm>
            <a:prstGeom prst="roundRect">
              <a:avLst>
                <a:gd name="adj" fmla="val 200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3200" dirty="0" smtClean="0">
                  <a:solidFill>
                    <a:srgbClr val="000000"/>
                  </a:solidFill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기타 사항</a:t>
              </a:r>
              <a:endParaRPr kumimoji="1" lang="ko-KR" altLang="en-US" dirty="0"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079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172056600" descr="EMB00000e18bec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5" b="11922"/>
          <a:stretch>
            <a:fillRect/>
          </a:stretch>
        </p:blipFill>
        <p:spPr bwMode="auto">
          <a:xfrm>
            <a:off x="1063128" y="1158875"/>
            <a:ext cx="7253288" cy="477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타원 40"/>
          <p:cNvSpPr/>
          <p:nvPr/>
        </p:nvSpPr>
        <p:spPr>
          <a:xfrm>
            <a:off x="2154981" y="2852936"/>
            <a:ext cx="4577259" cy="18002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타원 41"/>
          <p:cNvSpPr/>
          <p:nvPr/>
        </p:nvSpPr>
        <p:spPr>
          <a:xfrm>
            <a:off x="6608073" y="1268760"/>
            <a:ext cx="1633293" cy="472608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245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325438" y="725959"/>
            <a:ext cx="7486922" cy="758825"/>
            <a:chOff x="325438" y="725959"/>
            <a:chExt cx="7486922" cy="758825"/>
          </a:xfrm>
        </p:grpSpPr>
        <p:grpSp>
          <p:nvGrpSpPr>
            <p:cNvPr id="42" name="그룹 41"/>
            <p:cNvGrpSpPr/>
            <p:nvPr/>
          </p:nvGrpSpPr>
          <p:grpSpPr>
            <a:xfrm>
              <a:off x="325438" y="725959"/>
              <a:ext cx="7486922" cy="758825"/>
              <a:chOff x="325438" y="547688"/>
              <a:chExt cx="6757740" cy="758825"/>
            </a:xfrm>
          </p:grpSpPr>
          <p:pic>
            <p:nvPicPr>
              <p:cNvPr id="44" name="_x184518280" descr="EMB00000b54260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5438" y="547688"/>
                <a:ext cx="6383337" cy="7588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5" name="_x197732104"/>
              <p:cNvSpPr>
                <a:spLocks noChangeArrowheads="1"/>
              </p:cNvSpPr>
              <p:nvPr/>
            </p:nvSpPr>
            <p:spPr bwMode="auto">
              <a:xfrm>
                <a:off x="1672978" y="669131"/>
                <a:ext cx="5410200" cy="515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en-US" sz="3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굴림" pitchFamily="50" charset="-127"/>
                    <a:ea typeface="HY울릉도B" pitchFamily="18" charset="-127"/>
                    <a:cs typeface="굴림" pitchFamily="50" charset="-127"/>
                  </a:rPr>
                  <a:t>공사실적신고 제출서류 목록</a:t>
                </a:r>
                <a:endParaRPr kumimoji="1" lang="ko-KR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  <a:cs typeface="굴림" pitchFamily="50" charset="-127"/>
                </a:endParaRPr>
              </a:p>
            </p:txBody>
          </p:sp>
        </p:grpSp>
        <p:sp>
          <p:nvSpPr>
            <p:cNvPr id="43" name="_x197732184"/>
            <p:cNvSpPr>
              <a:spLocks noChangeArrowheads="1"/>
            </p:cNvSpPr>
            <p:nvPr/>
          </p:nvSpPr>
          <p:spPr bwMode="auto">
            <a:xfrm>
              <a:off x="780777" y="836712"/>
              <a:ext cx="550863" cy="515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35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HY울릉도B" pitchFamily="18" charset="-127"/>
                  <a:ea typeface="굴림" pitchFamily="50" charset="-127"/>
                  <a:cs typeface="굴림" pitchFamily="50" charset="-127"/>
                </a:rPr>
                <a:t>E</a:t>
              </a:r>
              <a:endParaRPr kumimoji="1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8" t="19221" r="18327" b="22151"/>
          <a:stretch/>
        </p:blipFill>
        <p:spPr bwMode="auto">
          <a:xfrm>
            <a:off x="504231" y="1700807"/>
            <a:ext cx="8100185" cy="4387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728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278405" y="617375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dirty="0"/>
              <a:t>http://blog.naver.com/avante1414?Redirect=Log&amp;logNo=80207377572</a:t>
            </a:r>
            <a:endParaRPr lang="ko-KR" alt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590550"/>
            <a:ext cx="8305800" cy="567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타원 42"/>
          <p:cNvSpPr/>
          <p:nvPr/>
        </p:nvSpPr>
        <p:spPr>
          <a:xfrm>
            <a:off x="4067944" y="980728"/>
            <a:ext cx="499096" cy="472608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480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857250"/>
            <a:ext cx="79438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555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899592" y="2780928"/>
            <a:ext cx="7509469" cy="885825"/>
            <a:chOff x="919553" y="3717032"/>
            <a:chExt cx="7509469" cy="885825"/>
          </a:xfrm>
        </p:grpSpPr>
        <p:pic>
          <p:nvPicPr>
            <p:cNvPr id="42" name="_x196821032" descr="EMB00000b5425b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553" y="3717032"/>
              <a:ext cx="6743700" cy="885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_x196823192"/>
            <p:cNvSpPr>
              <a:spLocks noChangeArrowheads="1"/>
            </p:cNvSpPr>
            <p:nvPr/>
          </p:nvSpPr>
          <p:spPr bwMode="auto">
            <a:xfrm>
              <a:off x="1299581" y="3815775"/>
              <a:ext cx="595313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4000" b="1" dirty="0" smtClean="0">
                  <a:solidFill>
                    <a:srgbClr val="FFFFFF"/>
                  </a:solidFill>
                  <a:latin typeface="+mn-ea"/>
                  <a:cs typeface="굴림" pitchFamily="50" charset="-127"/>
                </a:rPr>
                <a:t>3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굴림" pitchFamily="50" charset="-127"/>
              </a:endParaRPr>
            </a:p>
          </p:txBody>
        </p:sp>
        <p:sp>
          <p:nvSpPr>
            <p:cNvPr id="44" name="_x196823912"/>
            <p:cNvSpPr>
              <a:spLocks noChangeArrowheads="1"/>
            </p:cNvSpPr>
            <p:nvPr/>
          </p:nvSpPr>
          <p:spPr bwMode="auto">
            <a:xfrm>
              <a:off x="2247297" y="3811488"/>
              <a:ext cx="6181725" cy="696912"/>
            </a:xfrm>
            <a:prstGeom prst="roundRect">
              <a:avLst>
                <a:gd name="adj" fmla="val 200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3200" dirty="0" smtClean="0">
                  <a:solidFill>
                    <a:srgbClr val="000000"/>
                  </a:solidFill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재무제표</a:t>
              </a:r>
              <a:r>
                <a:rPr kumimoji="1" lang="en-US" altLang="ko-KR" sz="3200" dirty="0" smtClean="0">
                  <a:solidFill>
                    <a:srgbClr val="000000"/>
                  </a:solidFill>
                  <a:latin typeface="HY헤드라인M" pitchFamily="18" charset="-127"/>
                  <a:ea typeface="굴림" pitchFamily="50" charset="-127"/>
                  <a:cs typeface="굴림" pitchFamily="50" charset="-127"/>
                </a:rPr>
                <a:t>(2</a:t>
              </a:r>
              <a:r>
                <a:rPr kumimoji="1" lang="ko-KR" altLang="en-US" sz="3200" dirty="0" smtClean="0">
                  <a:solidFill>
                    <a:srgbClr val="000000"/>
                  </a:solidFill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차</a:t>
              </a:r>
              <a:r>
                <a:rPr kumimoji="1" lang="en-US" altLang="ko-KR" sz="3200" dirty="0">
                  <a:solidFill>
                    <a:srgbClr val="000000"/>
                  </a:solidFill>
                  <a:latin typeface="HY헤드라인M" pitchFamily="18" charset="-127"/>
                  <a:ea typeface="굴림" pitchFamily="50" charset="-127"/>
                  <a:cs typeface="굴림" pitchFamily="50" charset="-127"/>
                </a:rPr>
                <a:t>) </a:t>
              </a:r>
              <a:r>
                <a:rPr kumimoji="1" lang="ko-KR" altLang="en-US" sz="3200" dirty="0">
                  <a:solidFill>
                    <a:srgbClr val="000000"/>
                  </a:solidFill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신고 관련</a:t>
              </a:r>
              <a:endParaRPr kumimoji="1" lang="ko-KR" altLang="en-US" dirty="0"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839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179512" y="974717"/>
            <a:ext cx="8852067" cy="430887"/>
            <a:chOff x="301577" y="2060847"/>
            <a:chExt cx="8852067" cy="430887"/>
          </a:xfrm>
        </p:grpSpPr>
        <p:pic>
          <p:nvPicPr>
            <p:cNvPr id="46" name="_x184519240" descr="EMB00000b54263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77" y="2154053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Rectangle 6"/>
            <p:cNvSpPr>
              <a:spLocks noChangeArrowheads="1"/>
            </p:cNvSpPr>
            <p:nvPr/>
          </p:nvSpPr>
          <p:spPr bwMode="auto">
            <a:xfrm>
              <a:off x="549227" y="2060847"/>
              <a:ext cx="8604417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2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신고기</a:t>
              </a:r>
              <a:r>
                <a:rPr kumimoji="1" lang="ko-KR" altLang="en-US" sz="2200" b="1" dirty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간</a:t>
              </a:r>
              <a:endParaRPr lang="ko-KR" altLang="en-US" sz="2200" b="1" dirty="0">
                <a:solidFill>
                  <a:schemeClr val="accent1">
                    <a:lumMod val="75000"/>
                  </a:schemeClr>
                </a:solidFill>
                <a:latin typeface="울릉도"/>
              </a:endParaRPr>
            </a:p>
          </p:txBody>
        </p:sp>
      </p:grpSp>
      <p:sp>
        <p:nvSpPr>
          <p:cNvPr id="48" name="직사각형 47"/>
          <p:cNvSpPr/>
          <p:nvPr/>
        </p:nvSpPr>
        <p:spPr>
          <a:xfrm>
            <a:off x="383166" y="1396893"/>
            <a:ext cx="84829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Tx/>
              <a:buChar char="-"/>
            </a:pPr>
            <a:r>
              <a:rPr lang="en-US" altLang="ko-KR" sz="1600" b="1" dirty="0" smtClean="0">
                <a:latin typeface="+mn-ea"/>
              </a:rPr>
              <a:t>2017.4.3~17 </a:t>
            </a:r>
            <a:r>
              <a:rPr lang="en-US" altLang="ko-KR" sz="1600" b="1" dirty="0">
                <a:latin typeface="+mn-ea"/>
              </a:rPr>
              <a:t>(※</a:t>
            </a:r>
            <a:r>
              <a:rPr lang="ko-KR" altLang="en-US" sz="1600" b="1" dirty="0">
                <a:latin typeface="+mn-ea"/>
              </a:rPr>
              <a:t>단</a:t>
            </a:r>
            <a:r>
              <a:rPr lang="en-US" altLang="ko-KR" sz="1600" b="1" dirty="0">
                <a:latin typeface="+mn-ea"/>
              </a:rPr>
              <a:t>, </a:t>
            </a:r>
            <a:r>
              <a:rPr lang="ko-KR" altLang="en-US" sz="1600" b="1" dirty="0">
                <a:latin typeface="+mn-ea"/>
              </a:rPr>
              <a:t>개인사업자는 </a:t>
            </a:r>
            <a:r>
              <a:rPr lang="en-US" altLang="ko-KR" sz="1600" b="1" dirty="0" smtClean="0">
                <a:latin typeface="+mn-ea"/>
              </a:rPr>
              <a:t>6.1</a:t>
            </a:r>
            <a:r>
              <a:rPr lang="ko-KR" altLang="en-US" sz="1600" b="1" dirty="0" smtClean="0">
                <a:latin typeface="+mn-ea"/>
              </a:rPr>
              <a:t>일까지</a:t>
            </a:r>
            <a:r>
              <a:rPr lang="en-US" altLang="ko-KR" sz="1600" b="1" dirty="0">
                <a:latin typeface="+mn-ea"/>
              </a:rPr>
              <a:t>, </a:t>
            </a:r>
            <a:r>
              <a:rPr lang="ko-KR" altLang="en-US" sz="1600" b="1" dirty="0">
                <a:latin typeface="+mn-ea"/>
              </a:rPr>
              <a:t>성실신고확인대상사업자는 </a:t>
            </a:r>
            <a:r>
              <a:rPr lang="en-US" altLang="ko-KR" sz="1600" b="1" dirty="0" smtClean="0">
                <a:latin typeface="+mn-ea"/>
              </a:rPr>
              <a:t>6.23</a:t>
            </a:r>
            <a:r>
              <a:rPr lang="ko-KR" altLang="en-US" sz="1600" b="1" dirty="0" smtClean="0">
                <a:latin typeface="+mn-ea"/>
              </a:rPr>
              <a:t>일까지</a:t>
            </a:r>
            <a:r>
              <a:rPr lang="en-US" altLang="ko-KR" sz="1600" b="1" dirty="0" smtClean="0">
                <a:latin typeface="+mn-ea"/>
              </a:rPr>
              <a:t>)</a:t>
            </a:r>
            <a:endParaRPr lang="ko-KR" altLang="en-US" sz="1600" b="1" dirty="0">
              <a:latin typeface="+mn-ea"/>
            </a:endParaRPr>
          </a:p>
        </p:txBody>
      </p:sp>
      <p:grpSp>
        <p:nvGrpSpPr>
          <p:cNvPr id="49" name="그룹 48"/>
          <p:cNvGrpSpPr/>
          <p:nvPr/>
        </p:nvGrpSpPr>
        <p:grpSpPr>
          <a:xfrm>
            <a:off x="179512" y="1700808"/>
            <a:ext cx="8852067" cy="430887"/>
            <a:chOff x="301577" y="2060847"/>
            <a:chExt cx="8852067" cy="430887"/>
          </a:xfrm>
        </p:grpSpPr>
        <p:pic>
          <p:nvPicPr>
            <p:cNvPr id="50" name="_x184519240" descr="EMB00000b54263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77" y="2154053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Rectangle 6"/>
            <p:cNvSpPr>
              <a:spLocks noChangeArrowheads="1"/>
            </p:cNvSpPr>
            <p:nvPr/>
          </p:nvSpPr>
          <p:spPr bwMode="auto">
            <a:xfrm>
              <a:off x="549227" y="2060847"/>
              <a:ext cx="8604417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2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제출서류 목록</a:t>
              </a:r>
              <a:endParaRPr lang="ko-KR" altLang="en-US" sz="2200" b="1" dirty="0">
                <a:solidFill>
                  <a:schemeClr val="accent1">
                    <a:lumMod val="75000"/>
                  </a:schemeClr>
                </a:solidFill>
                <a:latin typeface="울릉도"/>
              </a:endParaRPr>
            </a:p>
          </p:txBody>
        </p:sp>
      </p:grpSp>
      <p:pic>
        <p:nvPicPr>
          <p:cNvPr id="1331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9" t="41667" r="28125" b="26111"/>
          <a:stretch/>
        </p:blipFill>
        <p:spPr bwMode="auto">
          <a:xfrm>
            <a:off x="438390" y="2131694"/>
            <a:ext cx="8312333" cy="388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490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179512" y="974717"/>
            <a:ext cx="8852067" cy="430887"/>
            <a:chOff x="301577" y="2060847"/>
            <a:chExt cx="8852067" cy="430887"/>
          </a:xfrm>
        </p:grpSpPr>
        <p:pic>
          <p:nvPicPr>
            <p:cNvPr id="42" name="_x184519240" descr="EMB00000b54263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77" y="2154053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Rectangle 6"/>
            <p:cNvSpPr>
              <a:spLocks noChangeArrowheads="1"/>
            </p:cNvSpPr>
            <p:nvPr/>
          </p:nvSpPr>
          <p:spPr bwMode="auto">
            <a:xfrm>
              <a:off x="549227" y="2060847"/>
              <a:ext cx="8604417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2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업체별 재무제표 제출 서류</a:t>
              </a:r>
              <a:endParaRPr lang="ko-KR" altLang="en-US" sz="2200" b="1" dirty="0">
                <a:solidFill>
                  <a:schemeClr val="accent1">
                    <a:lumMod val="75000"/>
                  </a:schemeClr>
                </a:solidFill>
                <a:latin typeface="울릉도"/>
              </a:endParaRPr>
            </a:p>
          </p:txBody>
        </p:sp>
      </p:grpSp>
      <p:sp>
        <p:nvSpPr>
          <p:cNvPr id="44" name="직사각형 43"/>
          <p:cNvSpPr/>
          <p:nvPr/>
        </p:nvSpPr>
        <p:spPr>
          <a:xfrm>
            <a:off x="383166" y="1396893"/>
            <a:ext cx="84829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600" b="1" dirty="0" smtClean="0">
                <a:latin typeface="+mn-ea"/>
              </a:rPr>
              <a:t>- </a:t>
            </a:r>
            <a:r>
              <a:rPr lang="ko-KR" altLang="en-US" sz="1600" b="1" dirty="0" smtClean="0">
                <a:latin typeface="+mn-ea"/>
              </a:rPr>
              <a:t>외부감사 대상업체 </a:t>
            </a:r>
            <a:r>
              <a:rPr lang="en-US" altLang="ko-KR" sz="1600" b="1" dirty="0" smtClean="0">
                <a:latin typeface="+mn-ea"/>
              </a:rPr>
              <a:t>:  </a:t>
            </a:r>
            <a:r>
              <a:rPr lang="ko-KR" altLang="en-US" sz="1600" b="1" dirty="0" smtClean="0">
                <a:latin typeface="+mn-ea"/>
              </a:rPr>
              <a:t>감사보고서</a:t>
            </a:r>
            <a:endParaRPr lang="ko-KR" altLang="en-US" sz="1600" b="1" dirty="0">
              <a:latin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520061"/>
              </p:ext>
            </p:extLst>
          </p:nvPr>
        </p:nvGraphicFramePr>
        <p:xfrm>
          <a:off x="556514" y="1906032"/>
          <a:ext cx="8191950" cy="17389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5246"/>
                <a:gridCol w="6336704"/>
              </a:tblGrid>
              <a:tr h="1738992">
                <a:tc>
                  <a:txBody>
                    <a:bodyPr/>
                    <a:lstStyle/>
                    <a:p>
                      <a:pPr fontAlgn="base" latinLnBrk="0"/>
                      <a:r>
                        <a:rPr lang="ko-KR" altLang="en-US" sz="1400" dirty="0" smtClean="0">
                          <a:effectLst/>
                        </a:rPr>
                        <a:t>외부감사 대상업체</a:t>
                      </a:r>
                    </a:p>
                    <a:p>
                      <a:pPr fontAlgn="base" latinLnBrk="0"/>
                      <a:r>
                        <a:rPr lang="en-US" altLang="ko-KR" sz="1400" dirty="0" smtClean="0">
                          <a:effectLst/>
                        </a:rPr>
                        <a:t>(</a:t>
                      </a:r>
                      <a:r>
                        <a:rPr lang="ko-KR" altLang="en-US" sz="1400" dirty="0" err="1" smtClean="0">
                          <a:effectLst/>
                        </a:rPr>
                        <a:t>외감법</a:t>
                      </a:r>
                      <a:r>
                        <a:rPr lang="ko-KR" altLang="en-US" sz="1400" dirty="0" smtClean="0">
                          <a:effectLst/>
                        </a:rPr>
                        <a:t> 시행령 제</a:t>
                      </a:r>
                      <a:r>
                        <a:rPr lang="en-US" altLang="ko-KR" sz="1400" dirty="0" smtClean="0">
                          <a:effectLst/>
                        </a:rPr>
                        <a:t>2</a:t>
                      </a:r>
                      <a:r>
                        <a:rPr lang="ko-KR" altLang="en-US" sz="1400" dirty="0" smtClean="0">
                          <a:effectLst/>
                        </a:rPr>
                        <a:t>조</a:t>
                      </a:r>
                      <a:r>
                        <a:rPr lang="en-US" altLang="ko-KR" sz="1400" dirty="0" smtClean="0">
                          <a:effectLst/>
                        </a:rPr>
                        <a:t>)</a:t>
                      </a:r>
                      <a:endParaRPr lang="ko-KR" altLang="en-US" sz="1400" dirty="0" smtClean="0">
                        <a:effectLst/>
                      </a:endParaRPr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400" dirty="0" smtClean="0">
                          <a:effectLst/>
                        </a:rPr>
                        <a:t>• </a:t>
                      </a:r>
                      <a:r>
                        <a:rPr lang="ko-KR" altLang="en-US" sz="1400" dirty="0" smtClean="0">
                          <a:effectLst/>
                        </a:rPr>
                        <a:t>직전회계연도 자산총액이 </a:t>
                      </a:r>
                      <a:r>
                        <a:rPr lang="en-US" altLang="ko-KR" sz="1400" dirty="0" smtClean="0">
                          <a:effectLst/>
                        </a:rPr>
                        <a:t>100</a:t>
                      </a:r>
                      <a:r>
                        <a:rPr lang="ko-KR" altLang="en-US" sz="1400" dirty="0" err="1" smtClean="0">
                          <a:effectLst/>
                        </a:rPr>
                        <a:t>억원</a:t>
                      </a:r>
                      <a:r>
                        <a:rPr lang="ko-KR" altLang="en-US" sz="1400" dirty="0" smtClean="0">
                          <a:effectLst/>
                        </a:rPr>
                        <a:t> 이상인 주식회사</a:t>
                      </a:r>
                    </a:p>
                    <a:p>
                      <a:pPr fontAlgn="base" latinLnBrk="1"/>
                      <a:r>
                        <a:rPr lang="en-US" altLang="ko-KR" sz="1400" dirty="0" smtClean="0">
                          <a:effectLst/>
                        </a:rPr>
                        <a:t>• </a:t>
                      </a:r>
                      <a:r>
                        <a:rPr lang="ko-KR" altLang="en-US" sz="1400" dirty="0" smtClean="0">
                          <a:effectLst/>
                        </a:rPr>
                        <a:t>직전회계연도 부채총액이 </a:t>
                      </a:r>
                      <a:r>
                        <a:rPr lang="en-US" altLang="ko-KR" sz="1400" dirty="0" smtClean="0">
                          <a:effectLst/>
                        </a:rPr>
                        <a:t>70</a:t>
                      </a:r>
                      <a:r>
                        <a:rPr lang="ko-KR" altLang="en-US" sz="1400" dirty="0" err="1" smtClean="0">
                          <a:effectLst/>
                        </a:rPr>
                        <a:t>억원</a:t>
                      </a:r>
                      <a:r>
                        <a:rPr lang="ko-KR" altLang="en-US" sz="1400" dirty="0" smtClean="0">
                          <a:effectLst/>
                        </a:rPr>
                        <a:t> 이상이고 자산총액 </a:t>
                      </a:r>
                      <a:r>
                        <a:rPr lang="en-US" altLang="ko-KR" sz="1400" dirty="0" smtClean="0">
                          <a:effectLst/>
                        </a:rPr>
                        <a:t>70</a:t>
                      </a:r>
                      <a:r>
                        <a:rPr lang="ko-KR" altLang="en-US" sz="1400" dirty="0" err="1" smtClean="0">
                          <a:effectLst/>
                        </a:rPr>
                        <a:t>억원</a:t>
                      </a:r>
                      <a:r>
                        <a:rPr lang="ko-KR" altLang="en-US" sz="1400" dirty="0" smtClean="0">
                          <a:effectLst/>
                        </a:rPr>
                        <a:t> 이상인 주식회사</a:t>
                      </a:r>
                    </a:p>
                    <a:p>
                      <a:pPr fontAlgn="base" latinLnBrk="1"/>
                      <a:r>
                        <a:rPr lang="en-US" altLang="ko-KR" sz="1400" dirty="0" smtClean="0">
                          <a:effectLst/>
                        </a:rPr>
                        <a:t>• </a:t>
                      </a:r>
                      <a:r>
                        <a:rPr lang="ko-KR" altLang="en-US" sz="1400" dirty="0" smtClean="0">
                          <a:effectLst/>
                        </a:rPr>
                        <a:t>직전회계연도 종업원수가 </a:t>
                      </a:r>
                      <a:r>
                        <a:rPr lang="en-US" altLang="ko-KR" sz="1400" dirty="0" smtClean="0">
                          <a:effectLst/>
                        </a:rPr>
                        <a:t>300</a:t>
                      </a:r>
                      <a:r>
                        <a:rPr lang="ko-KR" altLang="en-US" sz="1400" dirty="0" smtClean="0">
                          <a:effectLst/>
                        </a:rPr>
                        <a:t>명 이상이고 자산총액 </a:t>
                      </a:r>
                      <a:r>
                        <a:rPr lang="en-US" altLang="ko-KR" sz="1400" dirty="0" smtClean="0">
                          <a:effectLst/>
                        </a:rPr>
                        <a:t>70</a:t>
                      </a:r>
                      <a:r>
                        <a:rPr lang="ko-KR" altLang="en-US" sz="1400" dirty="0" err="1" smtClean="0">
                          <a:effectLst/>
                        </a:rPr>
                        <a:t>억원</a:t>
                      </a:r>
                      <a:r>
                        <a:rPr lang="ko-KR" altLang="en-US" sz="1400" dirty="0" smtClean="0">
                          <a:effectLst/>
                        </a:rPr>
                        <a:t> 이상인 주식회사</a:t>
                      </a:r>
                    </a:p>
                    <a:p>
                      <a:pPr fontAlgn="base" latinLnBrk="1"/>
                      <a:r>
                        <a:rPr lang="en-US" altLang="ko-KR" sz="1400" dirty="0" smtClean="0">
                          <a:effectLst/>
                        </a:rPr>
                        <a:t>• </a:t>
                      </a:r>
                      <a:r>
                        <a:rPr lang="ko-KR" altLang="en-US" sz="1400" dirty="0" smtClean="0">
                          <a:effectLst/>
                        </a:rPr>
                        <a:t>주권상장법인</a:t>
                      </a:r>
                      <a:r>
                        <a:rPr lang="en-US" altLang="ko-KR" sz="1400" dirty="0" smtClean="0">
                          <a:effectLst/>
                        </a:rPr>
                        <a:t>(</a:t>
                      </a:r>
                      <a:r>
                        <a:rPr lang="ko-KR" altLang="en-US" sz="1400" dirty="0" smtClean="0">
                          <a:effectLst/>
                        </a:rPr>
                        <a:t>또는 주권상장 예정법인</a:t>
                      </a:r>
                      <a:r>
                        <a:rPr lang="en-US" altLang="ko-KR" sz="1400" dirty="0" smtClean="0">
                          <a:effectLst/>
                        </a:rPr>
                        <a:t>) </a:t>
                      </a:r>
                      <a:endParaRPr lang="ko-KR" altLang="en-US" sz="1400" dirty="0" smtClean="0">
                        <a:effectLst/>
                      </a:endParaRPr>
                    </a:p>
                    <a:p>
                      <a:pPr fontAlgn="base" latinLnBrk="1"/>
                      <a:r>
                        <a:rPr lang="ko-KR" altLang="en-US" sz="1400" dirty="0" smtClean="0">
                          <a:effectLst/>
                        </a:rPr>
                        <a:t>➡ 주권상장법인</a:t>
                      </a:r>
                      <a:r>
                        <a:rPr lang="en-US" altLang="ko-KR" sz="1400" dirty="0" smtClean="0">
                          <a:effectLst/>
                        </a:rPr>
                        <a:t>(</a:t>
                      </a:r>
                      <a:r>
                        <a:rPr lang="ko-KR" altLang="en-US" sz="1400" dirty="0" smtClean="0">
                          <a:effectLst/>
                        </a:rPr>
                        <a:t>코스닥 포함</a:t>
                      </a:r>
                      <a:r>
                        <a:rPr lang="en-US" altLang="ko-KR" sz="1400" dirty="0" smtClean="0">
                          <a:effectLst/>
                        </a:rPr>
                        <a:t>)</a:t>
                      </a:r>
                      <a:r>
                        <a:rPr lang="ko-KR" altLang="en-US" sz="1400" dirty="0" smtClean="0">
                          <a:effectLst/>
                        </a:rPr>
                        <a:t>은 한국채택국제회계기준</a:t>
                      </a:r>
                      <a:r>
                        <a:rPr lang="en-US" altLang="ko-KR" sz="1400" dirty="0" smtClean="0">
                          <a:effectLst/>
                        </a:rPr>
                        <a:t>(K-IFRS)</a:t>
                      </a:r>
                      <a:r>
                        <a:rPr lang="ko-KR" altLang="en-US" sz="1400" dirty="0" smtClean="0">
                          <a:effectLst/>
                        </a:rPr>
                        <a:t>으로 작성된 감사보고서</a:t>
                      </a:r>
                      <a:r>
                        <a:rPr lang="en-US" altLang="ko-KR" sz="1400" dirty="0" smtClean="0">
                          <a:effectLst/>
                        </a:rPr>
                        <a:t>(</a:t>
                      </a:r>
                      <a:r>
                        <a:rPr lang="ko-KR" altLang="en-US" sz="1400" dirty="0" smtClean="0">
                          <a:effectLst/>
                        </a:rPr>
                        <a:t>종속회사가 있는 경우 별도재무제표 방식으로 작성한 감사보고서</a:t>
                      </a:r>
                      <a:r>
                        <a:rPr lang="en-US" altLang="ko-KR" sz="1400" dirty="0" smtClean="0">
                          <a:effectLst/>
                        </a:rPr>
                        <a:t>)</a:t>
                      </a:r>
                      <a:r>
                        <a:rPr lang="ko-KR" altLang="en-US" sz="1400" dirty="0" smtClean="0">
                          <a:effectLst/>
                        </a:rPr>
                        <a:t>를 제출하여야 함</a:t>
                      </a:r>
                      <a:endParaRPr lang="ko-KR" altLang="en-US" sz="1400" b="1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5" name="직사각형 44"/>
          <p:cNvSpPr/>
          <p:nvPr/>
        </p:nvSpPr>
        <p:spPr>
          <a:xfrm>
            <a:off x="390936" y="3667090"/>
            <a:ext cx="866163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600" b="1" dirty="0" smtClean="0"/>
              <a:t>- </a:t>
            </a:r>
            <a:r>
              <a:rPr lang="ko-KR" altLang="en-US" sz="1600" b="1" dirty="0" smtClean="0"/>
              <a:t>그 </a:t>
            </a:r>
            <a:r>
              <a:rPr lang="ko-KR" altLang="en-US" sz="1600" b="1" dirty="0"/>
              <a:t>외 업체 </a:t>
            </a:r>
            <a:r>
              <a:rPr lang="en-US" altLang="ko-KR" sz="1600" b="1" dirty="0"/>
              <a:t>: </a:t>
            </a:r>
            <a:r>
              <a:rPr lang="ko-KR" altLang="en-US" sz="1600" dirty="0" err="1" smtClean="0"/>
              <a:t>재무제표확인원</a:t>
            </a:r>
            <a:endParaRPr lang="en-US" altLang="ko-KR" sz="1600" dirty="0" smtClean="0"/>
          </a:p>
          <a:p>
            <a:pPr fontAlgn="base"/>
            <a:r>
              <a:rPr lang="en-US" altLang="ko-KR" sz="1400" b="1" dirty="0" smtClean="0"/>
              <a:t>   ※ </a:t>
            </a:r>
            <a:r>
              <a:rPr lang="en-US" altLang="ko-KR" sz="1400" b="1" dirty="0"/>
              <a:t>50</a:t>
            </a:r>
            <a:r>
              <a:rPr lang="ko-KR" altLang="en-US" sz="1400" b="1" dirty="0" err="1"/>
              <a:t>억이상</a:t>
            </a:r>
            <a:r>
              <a:rPr lang="ko-KR" altLang="en-US" sz="1400" b="1" dirty="0"/>
              <a:t>∼</a:t>
            </a:r>
            <a:r>
              <a:rPr lang="en-US" altLang="ko-KR" sz="1400" b="1" dirty="0"/>
              <a:t>100</a:t>
            </a:r>
            <a:r>
              <a:rPr lang="ko-KR" altLang="en-US" sz="1400" b="1" dirty="0" err="1"/>
              <a:t>억미만</a:t>
            </a:r>
            <a:r>
              <a:rPr lang="ko-KR" altLang="en-US" sz="1400" dirty="0"/>
              <a:t> 공사 </a:t>
            </a:r>
            <a:r>
              <a:rPr lang="ko-KR" altLang="en-US" sz="1400" b="1" dirty="0"/>
              <a:t>적격심사서류를 협회에서 확인</a:t>
            </a:r>
            <a:r>
              <a:rPr lang="en-US" altLang="ko-KR" sz="1400" b="1" dirty="0"/>
              <a:t>․</a:t>
            </a:r>
            <a:r>
              <a:rPr lang="ko-KR" altLang="en-US" sz="1400" b="1" dirty="0"/>
              <a:t>발급받기 위해</a:t>
            </a:r>
            <a:r>
              <a:rPr lang="ko-KR" altLang="en-US" sz="1400" dirty="0"/>
              <a:t>서는 </a:t>
            </a:r>
            <a:r>
              <a:rPr lang="ko-KR" altLang="en-US" sz="1400" b="1" dirty="0"/>
              <a:t>감사보고서</a:t>
            </a:r>
            <a:r>
              <a:rPr lang="ko-KR" altLang="en-US" sz="1400" dirty="0"/>
              <a:t>를 필수 </a:t>
            </a:r>
            <a:r>
              <a:rPr lang="ko-KR" altLang="en-US" sz="1400" dirty="0" smtClean="0"/>
              <a:t>제출</a:t>
            </a:r>
            <a:endParaRPr lang="ko-KR" altLang="en-US" sz="1400" dirty="0"/>
          </a:p>
        </p:txBody>
      </p:sp>
      <p:grpSp>
        <p:nvGrpSpPr>
          <p:cNvPr id="46" name="그룹 45"/>
          <p:cNvGrpSpPr/>
          <p:nvPr/>
        </p:nvGrpSpPr>
        <p:grpSpPr>
          <a:xfrm>
            <a:off x="179512" y="4593322"/>
            <a:ext cx="8852067" cy="707886"/>
            <a:chOff x="301577" y="1922346"/>
            <a:chExt cx="8852067" cy="707886"/>
          </a:xfrm>
        </p:grpSpPr>
        <p:pic>
          <p:nvPicPr>
            <p:cNvPr id="47" name="_x184519240" descr="EMB00000b54263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77" y="2025717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Rectangle 6"/>
            <p:cNvSpPr>
              <a:spLocks noChangeArrowheads="1"/>
            </p:cNvSpPr>
            <p:nvPr/>
          </p:nvSpPr>
          <p:spPr bwMode="auto">
            <a:xfrm>
              <a:off x="549227" y="1922346"/>
              <a:ext cx="8604417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0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재무제표는 </a:t>
              </a:r>
              <a:r>
                <a:rPr kumimoji="1" lang="ko-KR" altLang="en-US" sz="2000" b="1" dirty="0" err="1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연도비교식</a:t>
              </a:r>
              <a:r>
                <a:rPr kumimoji="1" lang="en-US" altLang="ko-KR" sz="20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(</a:t>
              </a:r>
              <a:r>
                <a:rPr kumimoji="1" lang="ko-KR" altLang="en-US" sz="20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전기 및 당기 구분</a:t>
              </a:r>
              <a:r>
                <a:rPr kumimoji="1" lang="en-US" altLang="ko-KR" sz="20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)</a:t>
              </a:r>
              <a:r>
                <a:rPr kumimoji="1" lang="ko-KR" altLang="en-US" sz="20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으로 작성하고</a:t>
              </a:r>
              <a:r>
                <a:rPr kumimoji="1" lang="en-US" altLang="ko-KR" sz="20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. </a:t>
              </a:r>
              <a:r>
                <a:rPr kumimoji="1" lang="ko-KR" altLang="en-US" sz="20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표지부터 각 장마다 간인</a:t>
              </a:r>
              <a:r>
                <a:rPr kumimoji="1" lang="en-US" altLang="ko-KR" sz="20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(</a:t>
              </a:r>
              <a:r>
                <a:rPr kumimoji="1" lang="ko-KR" altLang="en-US" sz="20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철인</a:t>
              </a:r>
              <a:r>
                <a:rPr kumimoji="1" lang="en-US" altLang="ko-KR" sz="20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, </a:t>
              </a:r>
              <a:r>
                <a:rPr kumimoji="1" lang="ko-KR" altLang="en-US" sz="20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압인</a:t>
              </a:r>
              <a:r>
                <a:rPr kumimoji="1" lang="en-US" altLang="ko-KR" sz="20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)</a:t>
              </a:r>
              <a:r>
                <a:rPr kumimoji="1" lang="ko-KR" altLang="en-US" sz="20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</a:rPr>
                <a:t>을 하여 전체서류가 연결된 것으로 제출</a:t>
              </a:r>
              <a:endParaRPr lang="ko-KR" altLang="en-US" sz="2000" b="1" dirty="0">
                <a:solidFill>
                  <a:schemeClr val="accent1">
                    <a:lumMod val="75000"/>
                  </a:schemeClr>
                </a:solidFill>
                <a:latin typeface="울릉도"/>
              </a:endParaRPr>
            </a:p>
          </p:txBody>
        </p:sp>
      </p:grpSp>
      <p:sp>
        <p:nvSpPr>
          <p:cNvPr id="49" name="직사각형 48"/>
          <p:cNvSpPr/>
          <p:nvPr/>
        </p:nvSpPr>
        <p:spPr>
          <a:xfrm>
            <a:off x="383166" y="5394702"/>
            <a:ext cx="84829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600" b="1" dirty="0" smtClean="0"/>
              <a:t>※ </a:t>
            </a:r>
            <a:r>
              <a:rPr lang="ko-KR" altLang="en-US" sz="1600" b="1" dirty="0"/>
              <a:t>‘검토보고서’</a:t>
            </a:r>
            <a:r>
              <a:rPr lang="en-US" altLang="ko-KR" sz="1600" b="1" dirty="0"/>
              <a:t>, ‘</a:t>
            </a:r>
            <a:r>
              <a:rPr lang="ko-KR" altLang="en-US" sz="1600" b="1" dirty="0"/>
              <a:t>세무조정계산서’ 또는 ‘결산</a:t>
            </a:r>
            <a:r>
              <a:rPr lang="en-US" altLang="ko-KR" sz="1600" b="1" dirty="0"/>
              <a:t>(</a:t>
            </a:r>
            <a:r>
              <a:rPr lang="ko-KR" altLang="en-US" sz="1600" b="1" dirty="0"/>
              <a:t>보고</a:t>
            </a:r>
            <a:r>
              <a:rPr lang="en-US" altLang="ko-KR" sz="1600" b="1" dirty="0"/>
              <a:t>)</a:t>
            </a:r>
            <a:r>
              <a:rPr lang="ko-KR" altLang="en-US" sz="1600" b="1" dirty="0"/>
              <a:t>서’는 제출대상 </a:t>
            </a:r>
            <a:r>
              <a:rPr lang="ko-KR" altLang="en-US" sz="1600" b="1" dirty="0" smtClean="0"/>
              <a:t>아님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5169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31"/>
          <p:cNvSpPr>
            <a:spLocks noChangeArrowheads="1"/>
          </p:cNvSpPr>
          <p:nvPr/>
        </p:nvSpPr>
        <p:spPr bwMode="auto">
          <a:xfrm>
            <a:off x="457200" y="1295400"/>
            <a:ext cx="8229600" cy="4724400"/>
          </a:xfrm>
          <a:prstGeom prst="roundRect">
            <a:avLst>
              <a:gd name="adj" fmla="val 5157"/>
            </a:avLst>
          </a:prstGeom>
          <a:gradFill rotWithShape="0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28575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Text Box 1027"/>
          <p:cNvSpPr txBox="1">
            <a:spLocks noChangeArrowheads="1"/>
          </p:cNvSpPr>
          <p:nvPr/>
        </p:nvSpPr>
        <p:spPr bwMode="auto">
          <a:xfrm>
            <a:off x="1251074" y="1820416"/>
            <a:ext cx="685800" cy="632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096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10668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6002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24003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32004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36576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41148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45720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50292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0" fontAlgn="ctr" latinLnBrk="0" hangingPunct="0">
              <a:lnSpc>
                <a:spcPct val="130000"/>
              </a:lnSpc>
              <a:spcBef>
                <a:spcPct val="50000"/>
              </a:spcBef>
              <a:buFont typeface="Symbol" pitchFamily="18" charset="2"/>
              <a:buNone/>
            </a:pPr>
            <a:r>
              <a:rPr lang="en-US" altLang="ko-KR" sz="2700" dirty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I</a:t>
            </a:r>
            <a:r>
              <a:rPr lang="en-US" altLang="ko-KR" sz="2700" dirty="0" smtClean="0">
                <a:solidFill>
                  <a:prstClr val="black"/>
                </a:solidFill>
                <a:latin typeface="HY울릉도M" pitchFamily="18" charset="-127"/>
                <a:ea typeface="HY울릉도M" pitchFamily="18" charset="-127"/>
              </a:rPr>
              <a:t>.</a:t>
            </a:r>
          </a:p>
        </p:txBody>
      </p:sp>
      <p:sp>
        <p:nvSpPr>
          <p:cNvPr id="7" name="AutoShape 1028"/>
          <p:cNvSpPr>
            <a:spLocks noChangeArrowheads="1"/>
          </p:cNvSpPr>
          <p:nvPr/>
        </p:nvSpPr>
        <p:spPr bwMode="auto">
          <a:xfrm>
            <a:off x="978024" y="1896616"/>
            <a:ext cx="6258272" cy="62071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0066FF"/>
              </a:gs>
              <a:gs pos="100000">
                <a:srgbClr val="0066FF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bg1"/>
            </a:solidFill>
            <a:round/>
            <a:headEnd/>
            <a:tailEnd/>
          </a:ln>
          <a:effectLst>
            <a:outerShdw dist="99190" dir="3011666" algn="ctr" rotWithShape="0">
              <a:srgbClr val="66CCFF">
                <a:alpha val="50000"/>
              </a:srgbClr>
            </a:outerShdw>
          </a:effectLst>
        </p:spPr>
        <p:txBody>
          <a:bodyPr wrap="none" lIns="90000" tIns="46800" rIns="90000" bIns="46800" anchor="ctr"/>
          <a:lstStyle/>
          <a:p>
            <a:pPr marL="192088" algn="ctr">
              <a:lnSpc>
                <a:spcPct val="90000"/>
              </a:lnSpc>
            </a:pPr>
            <a:r>
              <a:rPr lang="en-US" altLang="ko-KR" sz="29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29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</a:t>
            </a:r>
            <a:endParaRPr lang="ko-KR" altLang="en-US" sz="29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8" name="Freeform 1029"/>
          <p:cNvSpPr>
            <a:spLocks/>
          </p:cNvSpPr>
          <p:nvPr/>
        </p:nvSpPr>
        <p:spPr bwMode="auto">
          <a:xfrm>
            <a:off x="2843808" y="2613273"/>
            <a:ext cx="3611562" cy="500062"/>
          </a:xfrm>
          <a:custGeom>
            <a:avLst/>
            <a:gdLst>
              <a:gd name="T0" fmla="*/ 0 w 1832"/>
              <a:gd name="T1" fmla="*/ 0 h 458"/>
              <a:gd name="T2" fmla="*/ 0 w 1832"/>
              <a:gd name="T3" fmla="*/ 458 h 458"/>
              <a:gd name="T4" fmla="*/ 1832 w 1832"/>
              <a:gd name="T5" fmla="*/ 458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2" h="458">
                <a:moveTo>
                  <a:pt x="0" y="0"/>
                </a:moveTo>
                <a:lnTo>
                  <a:pt x="0" y="458"/>
                </a:lnTo>
                <a:lnTo>
                  <a:pt x="1832" y="458"/>
                </a:lnTo>
              </a:path>
            </a:pathLst>
          </a:custGeom>
          <a:noFill/>
          <a:ln w="19050" cap="flat" cmpd="sng">
            <a:solidFill>
              <a:srgbClr val="FFCC00"/>
            </a:solidFill>
            <a:prstDash val="solid"/>
            <a:round/>
            <a:headEnd type="oval" w="med" len="med"/>
            <a:tailEnd type="oval" w="med" len="med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Rectangle 1030"/>
          <p:cNvSpPr>
            <a:spLocks noChangeArrowheads="1"/>
          </p:cNvSpPr>
          <p:nvPr/>
        </p:nvSpPr>
        <p:spPr bwMode="auto">
          <a:xfrm>
            <a:off x="2918420" y="3221285"/>
            <a:ext cx="3536950" cy="1935907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6699FF"/>
            </a:solidFill>
            <a:miter lim="800000"/>
            <a:headEnd/>
            <a:tailEnd/>
          </a:ln>
          <a:effectLst>
            <a:prstShdw prst="shdw18" dist="17961" dir="13500000">
              <a:srgbClr val="6699FF">
                <a:gamma/>
                <a:shade val="60000"/>
                <a:invGamma/>
              </a:srgbClr>
            </a:prstShdw>
          </a:effectLst>
        </p:spPr>
        <p:txBody>
          <a:bodyPr anchor="ctr"/>
          <a:lstStyle/>
          <a:p>
            <a:pPr marL="457200" indent="-457200">
              <a:spcAft>
                <a:spcPct val="40000"/>
              </a:spcAft>
              <a:buClr>
                <a:srgbClr val="003366"/>
              </a:buClr>
              <a:buFontTx/>
              <a:buAutoNum type="arabicPeriod"/>
            </a:pPr>
            <a:r>
              <a:rPr lang="ko-KR" altLang="en-US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손익계산서 </a:t>
            </a:r>
            <a:endParaRPr lang="en-US" altLang="ko-KR" dirty="0" smtClean="0">
              <a:solidFill>
                <a:srgbClr val="004442"/>
              </a:solidFill>
              <a:latin typeface="HY울릉도M" pitchFamily="18" charset="-127"/>
              <a:ea typeface="HY울릉도M" pitchFamily="18" charset="-127"/>
            </a:endParaRPr>
          </a:p>
          <a:p>
            <a:pPr marL="457200" indent="-457200">
              <a:spcAft>
                <a:spcPct val="40000"/>
              </a:spcAft>
              <a:buClr>
                <a:srgbClr val="003366"/>
              </a:buClr>
              <a:buFontTx/>
              <a:buAutoNum type="arabicPeriod"/>
            </a:pPr>
            <a:r>
              <a:rPr lang="ko-KR" altLang="en-US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대차대조표</a:t>
            </a:r>
            <a:endParaRPr lang="en-US" altLang="ko-KR" dirty="0" smtClean="0">
              <a:solidFill>
                <a:srgbClr val="004442"/>
              </a:solidFill>
              <a:latin typeface="HY울릉도M" pitchFamily="18" charset="-127"/>
              <a:ea typeface="HY울릉도M" pitchFamily="18" charset="-127"/>
            </a:endParaRPr>
          </a:p>
          <a:p>
            <a:pPr marL="457200" indent="-457200">
              <a:spcAft>
                <a:spcPct val="40000"/>
              </a:spcAft>
              <a:buClr>
                <a:srgbClr val="003366"/>
              </a:buClr>
              <a:buFontTx/>
              <a:buAutoNum type="arabicPeriod"/>
            </a:pPr>
            <a:r>
              <a:rPr lang="ko-KR" altLang="en-US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이익잉여</a:t>
            </a:r>
            <a:r>
              <a:rPr lang="ko-KR" altLang="en-US" dirty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금</a:t>
            </a:r>
            <a:endParaRPr lang="en-US" altLang="ko-KR" dirty="0" smtClean="0">
              <a:solidFill>
                <a:srgbClr val="004442"/>
              </a:solidFill>
              <a:latin typeface="HY울릉도M" pitchFamily="18" charset="-127"/>
              <a:ea typeface="HY울릉도M" pitchFamily="18" charset="-127"/>
            </a:endParaRPr>
          </a:p>
          <a:p>
            <a:pPr marL="457200" indent="-457200">
              <a:spcAft>
                <a:spcPct val="40000"/>
              </a:spcAft>
              <a:buClr>
                <a:srgbClr val="003366"/>
              </a:buClr>
              <a:buFontTx/>
              <a:buAutoNum type="arabicPeriod"/>
            </a:pPr>
            <a:r>
              <a:rPr lang="ko-KR" altLang="en-US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건설공사원가명세서</a:t>
            </a:r>
            <a:endParaRPr lang="en-US" altLang="ko-KR" dirty="0" smtClean="0">
              <a:solidFill>
                <a:srgbClr val="004442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4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26"/>
          <p:cNvGrpSpPr>
            <a:grpSpLocks/>
          </p:cNvGrpSpPr>
          <p:nvPr/>
        </p:nvGrpSpPr>
        <p:grpSpPr bwMode="auto">
          <a:xfrm>
            <a:off x="7225813" y="1446709"/>
            <a:ext cx="1743613" cy="4911066"/>
            <a:chOff x="7295064" y="1357856"/>
            <a:chExt cx="2550883" cy="4443029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40840" cy="225019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circleNumDbPlain"/>
                <a:defRPr/>
              </a:pPr>
              <a:r>
                <a:rPr lang="ko-KR" altLang="en-US" sz="800" dirty="0" smtClean="0">
                  <a:solidFill>
                    <a:srgbClr val="000000"/>
                  </a:solidFill>
                </a:rPr>
                <a:t>손익계산서 화면내 </a:t>
              </a:r>
              <a:r>
                <a:rPr lang="en-US" altLang="ko-KR" sz="800" dirty="0" smtClean="0">
                  <a:solidFill>
                    <a:srgbClr val="000000"/>
                  </a:solidFill>
                </a:rPr>
                <a:t>[</a:t>
              </a:r>
              <a:r>
                <a:rPr lang="ko-KR" altLang="en-US" sz="800" dirty="0" smtClean="0">
                  <a:solidFill>
                    <a:srgbClr val="000000"/>
                  </a:solidFill>
                </a:rPr>
                <a:t>엑셀불러오기</a:t>
              </a:r>
              <a:r>
                <a:rPr lang="en-US" altLang="ko-KR" sz="800" dirty="0" smtClean="0">
                  <a:solidFill>
                    <a:srgbClr val="000000"/>
                  </a:solidFill>
                </a:rPr>
                <a:t>]</a:t>
              </a: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변경사항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4145070"/>
              <a:ext cx="2540840" cy="1655815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3952260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비고</a:t>
              </a:r>
              <a:endParaRPr lang="en-US" altLang="ko-KR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28" name="직사각형 127"/>
          <p:cNvSpPr/>
          <p:nvPr/>
        </p:nvSpPr>
        <p:spPr bwMode="auto">
          <a:xfrm>
            <a:off x="183050" y="1445550"/>
            <a:ext cx="6935541" cy="4912224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394" tIns="34198" rIns="68394" bIns="34198" anchor="ctr"/>
          <a:lstStyle/>
          <a:p>
            <a:pPr>
              <a:spcBef>
                <a:spcPct val="10000"/>
              </a:spcBef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984181"/>
              </p:ext>
            </p:extLst>
          </p:nvPr>
        </p:nvGraphicFramePr>
        <p:xfrm>
          <a:off x="171466" y="908720"/>
          <a:ext cx="8808128" cy="48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0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7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변경사항</a:t>
                      </a:r>
                      <a:endParaRPr lang="en-US" altLang="ko-KR" sz="10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손익계산서 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–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엑셀불러오기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(1/4)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개발완료일</a:t>
                      </a:r>
                      <a:endParaRPr lang="ko-KR" altLang="en-US" sz="1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2015.11.26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224575" y="4527534"/>
            <a:ext cx="1737987" cy="183024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/>
          <a:p>
            <a:pPr marL="153988" indent="-153988">
              <a:spcBef>
                <a:spcPts val="300"/>
              </a:spcBef>
              <a:spcAft>
                <a:spcPts val="300"/>
              </a:spcAft>
              <a:buFontTx/>
              <a:buAutoNum type="circleNumDbPlain"/>
              <a:defRPr/>
            </a:pPr>
            <a:endParaRPr lang="en-US" altLang="ko-KR" sz="8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19" name="개체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1365529"/>
              </p:ext>
            </p:extLst>
          </p:nvPr>
        </p:nvGraphicFramePr>
        <p:xfrm>
          <a:off x="334984" y="1529593"/>
          <a:ext cx="6700794" cy="4420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Image" r:id="rId4" imgW="13079160" imgH="7974360" progId="Photoshop.Image.7">
                  <p:embed/>
                </p:oleObj>
              </mc:Choice>
              <mc:Fallback>
                <p:oleObj name="Image" r:id="rId4" imgW="13079160" imgH="7974360" progId="Photoshop.Image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4984" y="1529593"/>
                        <a:ext cx="6700794" cy="44201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직사각형 12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                                       </a:t>
            </a:r>
            <a:r>
              <a:rPr lang="en-US" altLang="ko-KR" dirty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</a:t>
            </a:r>
            <a:r>
              <a:rPr lang="en-US" altLang="ko-KR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. </a:t>
            </a:r>
            <a:r>
              <a:rPr lang="ko-KR" altLang="en-US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손익계산서</a:t>
            </a:r>
            <a:endParaRPr lang="ko-KR" altLang="en-US" dirty="0">
              <a:solidFill>
                <a:prstClr val="white">
                  <a:lumMod val="50000"/>
                </a:prst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897033" y="2204864"/>
            <a:ext cx="863972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94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26"/>
          <p:cNvGrpSpPr>
            <a:grpSpLocks/>
          </p:cNvGrpSpPr>
          <p:nvPr/>
        </p:nvGrpSpPr>
        <p:grpSpPr bwMode="auto">
          <a:xfrm>
            <a:off x="7225813" y="1428779"/>
            <a:ext cx="1743613" cy="4911065"/>
            <a:chOff x="7295064" y="1357856"/>
            <a:chExt cx="2550883" cy="4879667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40840" cy="225019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circleNumDbPlain"/>
                <a:defRPr/>
              </a:pPr>
              <a:r>
                <a:rPr lang="ko-KR" altLang="en-US" sz="800" dirty="0" smtClean="0">
                  <a:solidFill>
                    <a:srgbClr val="000000"/>
                  </a:solidFill>
                </a:rPr>
                <a:t>엑셀불러오기 화면 </a:t>
              </a:r>
              <a:r>
                <a:rPr lang="en-US" altLang="ko-KR" sz="800" dirty="0" smtClean="0">
                  <a:solidFill>
                    <a:srgbClr val="000000"/>
                  </a:solidFill>
                </a:rPr>
                <a:t>DIV</a:t>
              </a:r>
              <a:r>
                <a:rPr lang="ko-KR" altLang="en-US" sz="800" dirty="0" smtClean="0">
                  <a:solidFill>
                    <a:srgbClr val="000000"/>
                  </a:solidFill>
                </a:rPr>
                <a:t>팝업 호출</a:t>
              </a:r>
              <a:endParaRPr lang="en-US" altLang="ko-KR" sz="8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변경사항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4145069"/>
              <a:ext cx="2540840" cy="209245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3952260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비고</a:t>
              </a:r>
              <a:endParaRPr lang="en-US" altLang="ko-KR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28" name="직사각형 127"/>
          <p:cNvSpPr/>
          <p:nvPr/>
        </p:nvSpPr>
        <p:spPr bwMode="auto">
          <a:xfrm>
            <a:off x="183050" y="1427619"/>
            <a:ext cx="6935541" cy="49122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394" tIns="34198" rIns="68394" bIns="34198" anchor="ctr"/>
          <a:lstStyle/>
          <a:p>
            <a:pPr>
              <a:spcBef>
                <a:spcPct val="10000"/>
              </a:spcBef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256276"/>
              </p:ext>
            </p:extLst>
          </p:nvPr>
        </p:nvGraphicFramePr>
        <p:xfrm>
          <a:off x="171466" y="890790"/>
          <a:ext cx="8808128" cy="48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0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7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변경사항</a:t>
                      </a:r>
                      <a:endParaRPr lang="en-US" altLang="ko-KR" sz="10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손익계산서 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–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엑셀불러오기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(2/4)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개발완료일</a:t>
                      </a:r>
                      <a:endParaRPr lang="ko-KR" altLang="en-US" sz="1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2015.11.26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224575" y="4509603"/>
            <a:ext cx="1737987" cy="183024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/>
          <a:p>
            <a:pPr marL="153988" indent="-153988">
              <a:spcBef>
                <a:spcPts val="300"/>
              </a:spcBef>
              <a:spcAft>
                <a:spcPts val="300"/>
              </a:spcAft>
              <a:buFontTx/>
              <a:buAutoNum type="circleNumDbPlain"/>
              <a:defRPr/>
            </a:pPr>
            <a:endParaRPr lang="en-US" altLang="ko-KR" sz="8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13" name="개체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174545"/>
              </p:ext>
            </p:extLst>
          </p:nvPr>
        </p:nvGraphicFramePr>
        <p:xfrm>
          <a:off x="334985" y="1511662"/>
          <a:ext cx="6700794" cy="4420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Image" r:id="rId4" imgW="13079160" imgH="7974360" progId="Photoshop.Image.7">
                  <p:embed/>
                </p:oleObj>
              </mc:Choice>
              <mc:Fallback>
                <p:oleObj name="Image" r:id="rId4" imgW="13079160" imgH="7974360" progId="Photoshop.Image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4985" y="1511662"/>
                        <a:ext cx="6700794" cy="44201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직사각형 18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                                       </a:t>
            </a:r>
            <a:r>
              <a:rPr lang="en-US" altLang="ko-KR" dirty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</a:t>
            </a:r>
            <a:r>
              <a:rPr lang="en-US" altLang="ko-KR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. </a:t>
            </a:r>
            <a:r>
              <a:rPr lang="ko-KR" altLang="en-US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손익계산서</a:t>
            </a:r>
            <a:endParaRPr lang="ko-KR" altLang="en-US" dirty="0">
              <a:solidFill>
                <a:prstClr val="white">
                  <a:lumMod val="50000"/>
                </a:prst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7251836" y="4536591"/>
            <a:ext cx="16413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ko-KR" altLang="en-US" sz="1000" dirty="0" err="1" smtClean="0">
                <a:solidFill>
                  <a:srgbClr val="000000"/>
                </a:solidFill>
              </a:rPr>
              <a:t>엑셀불러오기</a:t>
            </a:r>
            <a:r>
              <a:rPr lang="ko-KR" altLang="en-US" sz="1000" dirty="0" smtClean="0">
                <a:solidFill>
                  <a:srgbClr val="000000"/>
                </a:solidFill>
              </a:rPr>
              <a:t> </a:t>
            </a:r>
            <a:r>
              <a:rPr lang="ko-KR" altLang="en-US" sz="1000" dirty="0" err="1" smtClean="0">
                <a:solidFill>
                  <a:srgbClr val="000000"/>
                </a:solidFill>
              </a:rPr>
              <a:t>오류시</a:t>
            </a:r>
            <a:r>
              <a:rPr lang="ko-KR" altLang="en-US" sz="1000" dirty="0" smtClean="0">
                <a:solidFill>
                  <a:srgbClr val="000000"/>
                </a:solidFill>
              </a:rPr>
              <a:t> </a:t>
            </a:r>
            <a:r>
              <a:rPr lang="en-US" altLang="ko-KR" sz="1000" dirty="0" smtClean="0">
                <a:solidFill>
                  <a:srgbClr val="000000"/>
                </a:solidFill>
              </a:rPr>
              <a:t/>
            </a:r>
            <a:br>
              <a:rPr lang="en-US" altLang="ko-KR" sz="1000" dirty="0" smtClean="0">
                <a:solidFill>
                  <a:srgbClr val="000000"/>
                </a:solidFill>
              </a:rPr>
            </a:br>
            <a:r>
              <a:rPr lang="ko-KR" altLang="en-US" sz="1000" dirty="0" smtClean="0">
                <a:solidFill>
                  <a:srgbClr val="000000"/>
                </a:solidFill>
              </a:rPr>
              <a:t>왼쪽 상단 </a:t>
            </a:r>
            <a:r>
              <a:rPr lang="en-US" altLang="ko-KR" sz="1000" dirty="0" smtClean="0">
                <a:solidFill>
                  <a:srgbClr val="000000"/>
                </a:solidFill>
              </a:rPr>
              <a:t>“</a:t>
            </a:r>
            <a:r>
              <a:rPr lang="ko-KR" altLang="en-US" sz="1000" dirty="0" smtClean="0">
                <a:solidFill>
                  <a:srgbClr val="000000"/>
                </a:solidFill>
              </a:rPr>
              <a:t>샘플양식다운</a:t>
            </a:r>
            <a:r>
              <a:rPr lang="en-US" altLang="ko-KR" sz="1000" dirty="0" smtClean="0">
                <a:solidFill>
                  <a:srgbClr val="000000"/>
                </a:solidFill>
              </a:rPr>
              <a:t>”</a:t>
            </a:r>
            <a:r>
              <a:rPr lang="ko-KR" altLang="en-US" sz="1000" dirty="0" smtClean="0">
                <a:solidFill>
                  <a:srgbClr val="000000"/>
                </a:solidFill>
              </a:rPr>
              <a:t> 받아 양식대로 수정 필요</a:t>
            </a:r>
            <a:endParaRPr lang="en-US" altLang="ko-KR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00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76"/>
          <p:cNvSpPr/>
          <p:nvPr/>
        </p:nvSpPr>
        <p:spPr>
          <a:xfrm>
            <a:off x="4567040" y="6143132"/>
            <a:ext cx="408470" cy="707571"/>
          </a:xfrm>
          <a:custGeom>
            <a:avLst/>
            <a:gdLst/>
            <a:ahLst/>
            <a:cxnLst/>
            <a:rect l="l" t="t" r="r" b="b"/>
            <a:pathLst>
              <a:path w="723900" h="1114425">
                <a:moveTo>
                  <a:pt x="723760" y="0"/>
                </a:moveTo>
                <a:lnTo>
                  <a:pt x="0" y="0"/>
                </a:lnTo>
                <a:lnTo>
                  <a:pt x="0" y="974559"/>
                </a:lnTo>
                <a:lnTo>
                  <a:pt x="80657" y="1114323"/>
                </a:lnTo>
                <a:lnTo>
                  <a:pt x="723760" y="0"/>
                </a:lnTo>
                <a:close/>
              </a:path>
            </a:pathLst>
          </a:custGeom>
          <a:solidFill>
            <a:srgbClr val="F2F5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17" name="object 77"/>
          <p:cNvSpPr/>
          <p:nvPr/>
        </p:nvSpPr>
        <p:spPr>
          <a:xfrm>
            <a:off x="4612554" y="614313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089" y="0"/>
                </a:moveTo>
                <a:lnTo>
                  <a:pt x="0" y="1114310"/>
                </a:lnTo>
                <a:lnTo>
                  <a:pt x="1285938" y="1114310"/>
                </a:lnTo>
                <a:lnTo>
                  <a:pt x="643089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18" name="object 78"/>
          <p:cNvSpPr/>
          <p:nvPr/>
        </p:nvSpPr>
        <p:spPr>
          <a:xfrm>
            <a:off x="4975432" y="6143132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30" y="0"/>
                </a:moveTo>
                <a:lnTo>
                  <a:pt x="0" y="0"/>
                </a:lnTo>
                <a:lnTo>
                  <a:pt x="642835" y="1114310"/>
                </a:lnTo>
                <a:lnTo>
                  <a:pt x="1286230" y="0"/>
                </a:lnTo>
                <a:close/>
              </a:path>
            </a:pathLst>
          </a:custGeom>
          <a:solidFill>
            <a:srgbClr val="EDF2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19" name="object 79"/>
          <p:cNvSpPr/>
          <p:nvPr/>
        </p:nvSpPr>
        <p:spPr>
          <a:xfrm>
            <a:off x="5338160" y="614313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394" y="0"/>
                </a:moveTo>
                <a:lnTo>
                  <a:pt x="0" y="1114310"/>
                </a:lnTo>
                <a:lnTo>
                  <a:pt x="1286205" y="1114310"/>
                </a:lnTo>
                <a:lnTo>
                  <a:pt x="643394" y="0"/>
                </a:lnTo>
                <a:close/>
              </a:path>
            </a:pathLst>
          </a:custGeom>
          <a:solidFill>
            <a:srgbClr val="E5EC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0" name="object 80"/>
          <p:cNvSpPr/>
          <p:nvPr/>
        </p:nvSpPr>
        <p:spPr>
          <a:xfrm>
            <a:off x="5701205" y="6143132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30" y="0"/>
                </a:moveTo>
                <a:lnTo>
                  <a:pt x="0" y="0"/>
                </a:lnTo>
                <a:lnTo>
                  <a:pt x="642810" y="1114310"/>
                </a:lnTo>
                <a:lnTo>
                  <a:pt x="1286230" y="0"/>
                </a:lnTo>
                <a:close/>
              </a:path>
            </a:pathLst>
          </a:custGeom>
          <a:solidFill>
            <a:srgbClr val="D5E1EF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1" name="object 81"/>
          <p:cNvSpPr/>
          <p:nvPr/>
        </p:nvSpPr>
        <p:spPr>
          <a:xfrm>
            <a:off x="6063927" y="614313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394" y="0"/>
                </a:moveTo>
                <a:lnTo>
                  <a:pt x="0" y="1114310"/>
                </a:lnTo>
                <a:lnTo>
                  <a:pt x="1286179" y="1114310"/>
                </a:lnTo>
                <a:lnTo>
                  <a:pt x="643394" y="0"/>
                </a:lnTo>
                <a:close/>
              </a:path>
            </a:pathLst>
          </a:custGeom>
          <a:solidFill>
            <a:srgbClr val="FBFBFD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2" name="object 82"/>
          <p:cNvSpPr/>
          <p:nvPr/>
        </p:nvSpPr>
        <p:spPr>
          <a:xfrm>
            <a:off x="6426978" y="6143132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179" y="0"/>
                </a:moveTo>
                <a:lnTo>
                  <a:pt x="0" y="0"/>
                </a:lnTo>
                <a:lnTo>
                  <a:pt x="642785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E5EFF6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3" name="object 83"/>
          <p:cNvSpPr/>
          <p:nvPr/>
        </p:nvSpPr>
        <p:spPr>
          <a:xfrm>
            <a:off x="6789684" y="614313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394" y="0"/>
                </a:moveTo>
                <a:lnTo>
                  <a:pt x="0" y="1114310"/>
                </a:lnTo>
                <a:lnTo>
                  <a:pt x="1286510" y="1114310"/>
                </a:lnTo>
                <a:lnTo>
                  <a:pt x="643394" y="0"/>
                </a:lnTo>
                <a:close/>
              </a:path>
            </a:pathLst>
          </a:custGeom>
          <a:solidFill>
            <a:srgbClr val="EAF4F9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4" name="object 84"/>
          <p:cNvSpPr/>
          <p:nvPr/>
        </p:nvSpPr>
        <p:spPr>
          <a:xfrm>
            <a:off x="7152735" y="6143132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05" y="0"/>
                </a:moveTo>
                <a:lnTo>
                  <a:pt x="0" y="0"/>
                </a:lnTo>
                <a:lnTo>
                  <a:pt x="643115" y="1114310"/>
                </a:lnTo>
                <a:lnTo>
                  <a:pt x="1286205" y="0"/>
                </a:lnTo>
                <a:close/>
              </a:path>
            </a:pathLst>
          </a:custGeom>
          <a:solidFill>
            <a:srgbClr val="9FBDD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5" name="object 85"/>
          <p:cNvSpPr/>
          <p:nvPr/>
        </p:nvSpPr>
        <p:spPr>
          <a:xfrm>
            <a:off x="7515615" y="614313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643089" y="0"/>
                </a:moveTo>
                <a:lnTo>
                  <a:pt x="0" y="1114310"/>
                </a:lnTo>
                <a:lnTo>
                  <a:pt x="1286179" y="1114310"/>
                </a:lnTo>
                <a:lnTo>
                  <a:pt x="643089" y="0"/>
                </a:lnTo>
                <a:close/>
              </a:path>
            </a:pathLst>
          </a:custGeom>
          <a:solidFill>
            <a:srgbClr val="88B7D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6" name="object 86"/>
          <p:cNvSpPr/>
          <p:nvPr/>
        </p:nvSpPr>
        <p:spPr>
          <a:xfrm>
            <a:off x="7878487" y="6143132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230" y="0"/>
                </a:moveTo>
                <a:lnTo>
                  <a:pt x="0" y="0"/>
                </a:lnTo>
                <a:lnTo>
                  <a:pt x="643102" y="1114310"/>
                </a:lnTo>
                <a:lnTo>
                  <a:pt x="1286230" y="0"/>
                </a:lnTo>
                <a:close/>
              </a:path>
            </a:pathLst>
          </a:custGeom>
          <a:solidFill>
            <a:srgbClr val="A3D3E1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7" name="object 87"/>
          <p:cNvSpPr/>
          <p:nvPr/>
        </p:nvSpPr>
        <p:spPr>
          <a:xfrm>
            <a:off x="8241366" y="614313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643128" y="0"/>
                </a:moveTo>
                <a:lnTo>
                  <a:pt x="0" y="1114310"/>
                </a:lnTo>
                <a:lnTo>
                  <a:pt x="1286510" y="1114310"/>
                </a:lnTo>
                <a:lnTo>
                  <a:pt x="643128" y="0"/>
                </a:lnTo>
                <a:close/>
              </a:path>
            </a:pathLst>
          </a:custGeom>
          <a:solidFill>
            <a:srgbClr val="A0D0D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8" name="object 88"/>
          <p:cNvSpPr/>
          <p:nvPr/>
        </p:nvSpPr>
        <p:spPr>
          <a:xfrm>
            <a:off x="8604261" y="6143132"/>
            <a:ext cx="533519" cy="707571"/>
          </a:xfrm>
          <a:custGeom>
            <a:avLst/>
            <a:gdLst/>
            <a:ahLst/>
            <a:cxnLst/>
            <a:rect l="l" t="t" r="r" b="b"/>
            <a:pathLst>
              <a:path w="945515" h="1114425">
                <a:moveTo>
                  <a:pt x="945146" y="0"/>
                </a:moveTo>
                <a:lnTo>
                  <a:pt x="0" y="0"/>
                </a:lnTo>
                <a:lnTo>
                  <a:pt x="643382" y="1114323"/>
                </a:lnTo>
                <a:lnTo>
                  <a:pt x="945146" y="591451"/>
                </a:lnTo>
                <a:lnTo>
                  <a:pt x="945146" y="0"/>
                </a:lnTo>
                <a:close/>
              </a:path>
            </a:pathLst>
          </a:custGeom>
          <a:solidFill>
            <a:srgbClr val="71AFA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9" name="object 89"/>
          <p:cNvSpPr/>
          <p:nvPr/>
        </p:nvSpPr>
        <p:spPr>
          <a:xfrm>
            <a:off x="8967296" y="6518664"/>
            <a:ext cx="170554" cy="332216"/>
          </a:xfrm>
          <a:custGeom>
            <a:avLst/>
            <a:gdLst/>
            <a:ahLst/>
            <a:cxnLst/>
            <a:rect l="l" t="t" r="r" b="b"/>
            <a:pathLst>
              <a:path w="302259" h="523239">
                <a:moveTo>
                  <a:pt x="301764" y="0"/>
                </a:moveTo>
                <a:lnTo>
                  <a:pt x="0" y="522859"/>
                </a:lnTo>
                <a:lnTo>
                  <a:pt x="301764" y="522859"/>
                </a:lnTo>
                <a:lnTo>
                  <a:pt x="301764" y="0"/>
                </a:lnTo>
                <a:close/>
              </a:path>
            </a:pathLst>
          </a:custGeom>
          <a:solidFill>
            <a:srgbClr val="91C3B0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0" name="object 78"/>
          <p:cNvSpPr/>
          <p:nvPr/>
        </p:nvSpPr>
        <p:spPr>
          <a:xfrm>
            <a:off x="1" y="5361"/>
            <a:ext cx="556809" cy="707571"/>
          </a:xfrm>
          <a:custGeom>
            <a:avLst/>
            <a:gdLst/>
            <a:ahLst/>
            <a:cxnLst/>
            <a:rect l="l" t="t" r="r" b="b"/>
            <a:pathLst>
              <a:path w="986790" h="1114425">
                <a:moveTo>
                  <a:pt x="343154" y="0"/>
                </a:moveTo>
                <a:lnTo>
                  <a:pt x="0" y="594575"/>
                </a:lnTo>
                <a:lnTo>
                  <a:pt x="0" y="1114323"/>
                </a:lnTo>
                <a:lnTo>
                  <a:pt x="986256" y="1114323"/>
                </a:lnTo>
                <a:lnTo>
                  <a:pt x="343154" y="0"/>
                </a:lnTo>
                <a:close/>
              </a:path>
            </a:pathLst>
          </a:custGeom>
          <a:solidFill>
            <a:srgbClr val="91C3B0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1" name="object 79"/>
          <p:cNvSpPr/>
          <p:nvPr/>
        </p:nvSpPr>
        <p:spPr>
          <a:xfrm>
            <a:off x="193623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05" y="0"/>
                </a:moveTo>
                <a:lnTo>
                  <a:pt x="0" y="0"/>
                </a:lnTo>
                <a:lnTo>
                  <a:pt x="643115" y="1114310"/>
                </a:lnTo>
                <a:lnTo>
                  <a:pt x="1286205" y="0"/>
                </a:lnTo>
                <a:close/>
              </a:path>
            </a:pathLst>
          </a:custGeom>
          <a:solidFill>
            <a:srgbClr val="A9D1AD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2" name="object 80"/>
          <p:cNvSpPr/>
          <p:nvPr/>
        </p:nvSpPr>
        <p:spPr>
          <a:xfrm>
            <a:off x="556515" y="5377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089" y="0"/>
                </a:moveTo>
                <a:lnTo>
                  <a:pt x="0" y="1114310"/>
                </a:lnTo>
                <a:lnTo>
                  <a:pt x="1286167" y="1114310"/>
                </a:lnTo>
                <a:lnTo>
                  <a:pt x="643089" y="0"/>
                </a:lnTo>
                <a:close/>
              </a:path>
            </a:pathLst>
          </a:custGeom>
          <a:solidFill>
            <a:srgbClr val="C4DFC0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3" name="object 81"/>
          <p:cNvSpPr/>
          <p:nvPr/>
        </p:nvSpPr>
        <p:spPr>
          <a:xfrm>
            <a:off x="919388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30" y="0"/>
                </a:moveTo>
                <a:lnTo>
                  <a:pt x="0" y="0"/>
                </a:lnTo>
                <a:lnTo>
                  <a:pt x="643077" y="1114310"/>
                </a:lnTo>
                <a:lnTo>
                  <a:pt x="1286230" y="0"/>
                </a:lnTo>
                <a:close/>
              </a:path>
            </a:pathLst>
          </a:custGeom>
          <a:solidFill>
            <a:srgbClr val="FBFAF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4" name="object 83"/>
          <p:cNvSpPr/>
          <p:nvPr/>
        </p:nvSpPr>
        <p:spPr>
          <a:xfrm>
            <a:off x="1645161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484" y="0"/>
                </a:moveTo>
                <a:lnTo>
                  <a:pt x="0" y="0"/>
                </a:lnTo>
                <a:lnTo>
                  <a:pt x="643102" y="1114310"/>
                </a:lnTo>
                <a:lnTo>
                  <a:pt x="1286484" y="0"/>
                </a:lnTo>
                <a:close/>
              </a:path>
            </a:pathLst>
          </a:custGeom>
          <a:solidFill>
            <a:srgbClr val="FAFA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5" name="object 84"/>
          <p:cNvSpPr/>
          <p:nvPr/>
        </p:nvSpPr>
        <p:spPr>
          <a:xfrm>
            <a:off x="2008040" y="5377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382" y="0"/>
                </a:moveTo>
                <a:lnTo>
                  <a:pt x="0" y="1114310"/>
                </a:lnTo>
                <a:lnTo>
                  <a:pt x="1286471" y="1114310"/>
                </a:lnTo>
                <a:lnTo>
                  <a:pt x="643382" y="0"/>
                </a:lnTo>
                <a:close/>
              </a:path>
            </a:pathLst>
          </a:custGeom>
          <a:solidFill>
            <a:srgbClr val="FBFAF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6" name="object 85"/>
          <p:cNvSpPr/>
          <p:nvPr/>
        </p:nvSpPr>
        <p:spPr>
          <a:xfrm>
            <a:off x="2371084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05" y="0"/>
                </a:moveTo>
                <a:lnTo>
                  <a:pt x="0" y="0"/>
                </a:lnTo>
                <a:lnTo>
                  <a:pt x="643077" y="1114310"/>
                </a:lnTo>
                <a:lnTo>
                  <a:pt x="1286205" y="0"/>
                </a:lnTo>
                <a:close/>
              </a:path>
            </a:pathLst>
          </a:custGeom>
          <a:solidFill>
            <a:srgbClr val="EFF3DA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7" name="object 86"/>
          <p:cNvSpPr/>
          <p:nvPr/>
        </p:nvSpPr>
        <p:spPr>
          <a:xfrm>
            <a:off x="2733949" y="5377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128" y="0"/>
                </a:moveTo>
                <a:lnTo>
                  <a:pt x="0" y="1114310"/>
                </a:lnTo>
                <a:lnTo>
                  <a:pt x="1286205" y="1114310"/>
                </a:lnTo>
                <a:lnTo>
                  <a:pt x="643128" y="0"/>
                </a:lnTo>
                <a:close/>
              </a:path>
            </a:pathLst>
          </a:custGeom>
          <a:solidFill>
            <a:srgbClr val="FAFA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9" name="object 88"/>
          <p:cNvSpPr/>
          <p:nvPr/>
        </p:nvSpPr>
        <p:spPr>
          <a:xfrm>
            <a:off x="3459722" y="5377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643089" y="0"/>
                </a:moveTo>
                <a:lnTo>
                  <a:pt x="0" y="1114310"/>
                </a:lnTo>
                <a:lnTo>
                  <a:pt x="1286205" y="1114310"/>
                </a:lnTo>
                <a:lnTo>
                  <a:pt x="643089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0" name="object 90"/>
          <p:cNvSpPr/>
          <p:nvPr/>
        </p:nvSpPr>
        <p:spPr>
          <a:xfrm>
            <a:off x="4185488" y="5369"/>
            <a:ext cx="385180" cy="707571"/>
          </a:xfrm>
          <a:custGeom>
            <a:avLst/>
            <a:gdLst/>
            <a:ahLst/>
            <a:cxnLst/>
            <a:rect l="l" t="t" r="r" b="b"/>
            <a:pathLst>
              <a:path w="682625" h="1114425">
                <a:moveTo>
                  <a:pt x="643369" y="0"/>
                </a:moveTo>
                <a:lnTo>
                  <a:pt x="0" y="1114323"/>
                </a:lnTo>
                <a:lnTo>
                  <a:pt x="682383" y="1114323"/>
                </a:lnTo>
                <a:lnTo>
                  <a:pt x="682383" y="67627"/>
                </a:lnTo>
                <a:lnTo>
                  <a:pt x="643369" y="0"/>
                </a:lnTo>
                <a:close/>
              </a:path>
            </a:pathLst>
          </a:custGeom>
          <a:solidFill>
            <a:srgbClr val="F6F5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3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휴먼명조" pitchFamily="2" charset="-127"/>
                <a:cs typeface="굴림" pitchFamily="50" charset="-127"/>
              </a:rPr>
              <a:t> </a:t>
            </a:r>
            <a:r>
              <a:rPr kumimoji="1" lang="ko-KR" altLang="ko-KR" sz="3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명조" pitchFamily="2" charset="-127"/>
                <a:cs typeface="굴림" pitchFamily="50" charset="-127"/>
              </a:rPr>
              <a:t> </a:t>
            </a:r>
            <a:endParaRPr kumimoji="1" lang="ko-KR" altLang="ko-KR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17240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한컴바탕" pitchFamily="18" charset="2"/>
                <a:cs typeface="한컴바탕" pitchFamily="18" charset="2"/>
              </a:rPr>
              <a:t> </a:t>
            </a:r>
            <a:r>
              <a:rPr kumimoji="1" lang="ko-KR" altLang="ko-KR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pSp>
        <p:nvGrpSpPr>
          <p:cNvPr id="41" name="그룹 40"/>
          <p:cNvGrpSpPr/>
          <p:nvPr/>
        </p:nvGrpSpPr>
        <p:grpSpPr>
          <a:xfrm>
            <a:off x="1022971" y="2615183"/>
            <a:ext cx="7509469" cy="885825"/>
            <a:chOff x="919553" y="3717032"/>
            <a:chExt cx="7509469" cy="885825"/>
          </a:xfrm>
        </p:grpSpPr>
        <p:pic>
          <p:nvPicPr>
            <p:cNvPr id="42" name="_x196821032" descr="EMB00000b5425b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553" y="3717032"/>
              <a:ext cx="6743700" cy="885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_x196823192"/>
            <p:cNvSpPr>
              <a:spLocks noChangeArrowheads="1"/>
            </p:cNvSpPr>
            <p:nvPr/>
          </p:nvSpPr>
          <p:spPr bwMode="auto">
            <a:xfrm>
              <a:off x="1299581" y="3815775"/>
              <a:ext cx="595313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4000" b="1" dirty="0">
                  <a:solidFill>
                    <a:srgbClr val="FFFFFF"/>
                  </a:solidFill>
                  <a:latin typeface="+mn-ea"/>
                  <a:cs typeface="굴림" pitchFamily="50" charset="-127"/>
                </a:rPr>
                <a:t>1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굴림" pitchFamily="50" charset="-127"/>
              </a:endParaRPr>
            </a:p>
          </p:txBody>
        </p:sp>
        <p:sp>
          <p:nvSpPr>
            <p:cNvPr id="44" name="_x196823912"/>
            <p:cNvSpPr>
              <a:spLocks noChangeArrowheads="1"/>
            </p:cNvSpPr>
            <p:nvPr/>
          </p:nvSpPr>
          <p:spPr bwMode="auto">
            <a:xfrm>
              <a:off x="2247297" y="3811488"/>
              <a:ext cx="6181725" cy="696912"/>
            </a:xfrm>
            <a:prstGeom prst="roundRect">
              <a:avLst>
                <a:gd name="adj" fmla="val 200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신고일정</a:t>
              </a:r>
              <a:r>
                <a:rPr kumimoji="1" lang="en-US" altLang="ko-KR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, </a:t>
              </a:r>
              <a:r>
                <a:rPr kumimoji="1" lang="ko-KR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주의사항</a:t>
              </a:r>
              <a:endPara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966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26"/>
          <p:cNvGrpSpPr>
            <a:grpSpLocks/>
          </p:cNvGrpSpPr>
          <p:nvPr/>
        </p:nvGrpSpPr>
        <p:grpSpPr bwMode="auto">
          <a:xfrm>
            <a:off x="7225813" y="1407220"/>
            <a:ext cx="1743613" cy="4911065"/>
            <a:chOff x="7295064" y="1357856"/>
            <a:chExt cx="2550883" cy="4879667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40840" cy="225019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circleNumDbPlain"/>
                <a:defRPr/>
              </a:pPr>
              <a:r>
                <a:rPr lang="ko-KR" altLang="en-US" sz="800" dirty="0" smtClean="0">
                  <a:solidFill>
                    <a:srgbClr val="000000"/>
                  </a:solidFill>
                </a:rPr>
                <a:t>불러 온 엑셀 자료를 협회 양식으로 변환 처리하여 저장 </a:t>
              </a:r>
              <a:endParaRPr lang="en-US" altLang="ko-KR" sz="8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변경사항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4145069"/>
              <a:ext cx="2540840" cy="209245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3952260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비고</a:t>
              </a:r>
              <a:endParaRPr lang="en-US" altLang="ko-KR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28" name="직사각형 127"/>
          <p:cNvSpPr/>
          <p:nvPr/>
        </p:nvSpPr>
        <p:spPr bwMode="auto">
          <a:xfrm>
            <a:off x="183050" y="1406060"/>
            <a:ext cx="6935541" cy="49122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394" tIns="34198" rIns="68394" bIns="34198" anchor="ctr"/>
          <a:lstStyle/>
          <a:p>
            <a:pPr>
              <a:spcBef>
                <a:spcPct val="10000"/>
              </a:spcBef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95622"/>
              </p:ext>
            </p:extLst>
          </p:nvPr>
        </p:nvGraphicFramePr>
        <p:xfrm>
          <a:off x="171466" y="869231"/>
          <a:ext cx="8808128" cy="48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0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7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변경사항</a:t>
                      </a:r>
                      <a:endParaRPr lang="en-US" altLang="ko-KR" sz="10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손익계산서 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–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엑셀불러오기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(3/4)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개발완료일</a:t>
                      </a:r>
                      <a:endParaRPr lang="ko-KR" altLang="en-US" sz="1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2015.11.26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224575" y="4488044"/>
            <a:ext cx="1737987" cy="183024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/>
          <a:p>
            <a:pPr marL="153988" indent="-153988">
              <a:spcBef>
                <a:spcPts val="300"/>
              </a:spcBef>
              <a:spcAft>
                <a:spcPts val="300"/>
              </a:spcAft>
              <a:buFontTx/>
              <a:buAutoNum type="circleNumDbPlain"/>
              <a:defRPr/>
            </a:pPr>
            <a:endParaRPr lang="en-US" altLang="ko-KR" sz="8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19" name="개체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2740365"/>
              </p:ext>
            </p:extLst>
          </p:nvPr>
        </p:nvGraphicFramePr>
        <p:xfrm>
          <a:off x="334985" y="1490103"/>
          <a:ext cx="6704226" cy="4422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Image" r:id="rId4" imgW="13079160" imgH="7974360" progId="Photoshop.Image.7">
                  <p:embed/>
                </p:oleObj>
              </mc:Choice>
              <mc:Fallback>
                <p:oleObj name="Image" r:id="rId4" imgW="13079160" imgH="7974360" progId="Photoshop.Image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4985" y="1490103"/>
                        <a:ext cx="6704226" cy="44224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직사각형 12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                                       </a:t>
            </a:r>
            <a:r>
              <a:rPr lang="en-US" altLang="ko-KR" dirty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</a:t>
            </a:r>
            <a:r>
              <a:rPr lang="en-US" altLang="ko-KR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. </a:t>
            </a:r>
            <a:r>
              <a:rPr lang="ko-KR" altLang="en-US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손익계산서</a:t>
            </a:r>
            <a:endParaRPr lang="ko-KR" altLang="en-US" dirty="0">
              <a:solidFill>
                <a:prstClr val="white">
                  <a:lumMod val="50000"/>
                </a:prst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7251836" y="4536591"/>
            <a:ext cx="16413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ko-KR" altLang="en-US" sz="1000" dirty="0" err="1" smtClean="0">
                <a:solidFill>
                  <a:srgbClr val="000000"/>
                </a:solidFill>
              </a:rPr>
              <a:t>엑셀불러오기</a:t>
            </a:r>
            <a:r>
              <a:rPr lang="ko-KR" altLang="en-US" sz="1000" dirty="0" smtClean="0">
                <a:solidFill>
                  <a:srgbClr val="000000"/>
                </a:solidFill>
              </a:rPr>
              <a:t> </a:t>
            </a:r>
            <a:r>
              <a:rPr lang="ko-KR" altLang="en-US" sz="1000" dirty="0" err="1" smtClean="0">
                <a:solidFill>
                  <a:srgbClr val="000000"/>
                </a:solidFill>
              </a:rPr>
              <a:t>오류시</a:t>
            </a:r>
            <a:r>
              <a:rPr lang="ko-KR" altLang="en-US" sz="1000" dirty="0" smtClean="0">
                <a:solidFill>
                  <a:srgbClr val="000000"/>
                </a:solidFill>
              </a:rPr>
              <a:t> </a:t>
            </a:r>
            <a:r>
              <a:rPr lang="en-US" altLang="ko-KR" sz="1000" dirty="0" smtClean="0">
                <a:solidFill>
                  <a:srgbClr val="000000"/>
                </a:solidFill>
              </a:rPr>
              <a:t/>
            </a:r>
            <a:br>
              <a:rPr lang="en-US" altLang="ko-KR" sz="1000" dirty="0" smtClean="0">
                <a:solidFill>
                  <a:srgbClr val="000000"/>
                </a:solidFill>
              </a:rPr>
            </a:br>
            <a:r>
              <a:rPr lang="ko-KR" altLang="en-US" sz="1000" dirty="0" smtClean="0">
                <a:solidFill>
                  <a:srgbClr val="000000"/>
                </a:solidFill>
              </a:rPr>
              <a:t>왼쪽 상단 </a:t>
            </a:r>
            <a:r>
              <a:rPr lang="en-US" altLang="ko-KR" sz="1000" dirty="0" smtClean="0">
                <a:solidFill>
                  <a:srgbClr val="000000"/>
                </a:solidFill>
              </a:rPr>
              <a:t>“</a:t>
            </a:r>
            <a:r>
              <a:rPr lang="ko-KR" altLang="en-US" sz="1000" dirty="0" smtClean="0">
                <a:solidFill>
                  <a:srgbClr val="000000"/>
                </a:solidFill>
              </a:rPr>
              <a:t>샘플양식다운</a:t>
            </a:r>
            <a:r>
              <a:rPr lang="en-US" altLang="ko-KR" sz="1000" dirty="0" smtClean="0">
                <a:solidFill>
                  <a:srgbClr val="000000"/>
                </a:solidFill>
              </a:rPr>
              <a:t>”</a:t>
            </a:r>
            <a:r>
              <a:rPr lang="ko-KR" altLang="en-US" sz="1000" dirty="0" smtClean="0">
                <a:solidFill>
                  <a:srgbClr val="000000"/>
                </a:solidFill>
              </a:rPr>
              <a:t> 받아 양식대로 수정 필요</a:t>
            </a:r>
            <a:endParaRPr lang="en-US" altLang="ko-KR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56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26"/>
          <p:cNvGrpSpPr>
            <a:grpSpLocks/>
          </p:cNvGrpSpPr>
          <p:nvPr/>
        </p:nvGrpSpPr>
        <p:grpSpPr bwMode="auto">
          <a:xfrm>
            <a:off x="7225813" y="1416185"/>
            <a:ext cx="1743613" cy="4911065"/>
            <a:chOff x="7295064" y="1357856"/>
            <a:chExt cx="2550883" cy="4879667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40840" cy="225019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circleNumDbPlain"/>
                <a:defRPr/>
              </a:pPr>
              <a:r>
                <a:rPr lang="ko-KR" altLang="en-US" sz="800" dirty="0" smtClean="0">
                  <a:solidFill>
                    <a:srgbClr val="000000"/>
                  </a:solidFill>
                </a:rPr>
                <a:t>손익계산서 엑셀불러오기 </a:t>
              </a:r>
              <a:r>
                <a:rPr lang="ko-KR" altLang="en-US" sz="800" dirty="0" err="1" smtClean="0">
                  <a:solidFill>
                    <a:srgbClr val="000000"/>
                  </a:solidFill>
                </a:rPr>
                <a:t>입력사용법</a:t>
              </a:r>
              <a:r>
                <a:rPr lang="ko-KR" altLang="en-US" sz="800" dirty="0" smtClean="0">
                  <a:solidFill>
                    <a:srgbClr val="000000"/>
                  </a:solidFill>
                </a:rPr>
                <a:t> </a:t>
              </a:r>
              <a:r>
                <a:rPr lang="en-US" altLang="ko-KR" sz="800" dirty="0" smtClean="0">
                  <a:solidFill>
                    <a:srgbClr val="000000"/>
                  </a:solidFill>
                </a:rPr>
                <a:t>- </a:t>
              </a:r>
              <a:r>
                <a:rPr lang="ko-KR" altLang="en-US" sz="800" dirty="0" smtClean="0">
                  <a:solidFill>
                    <a:srgbClr val="000000"/>
                  </a:solidFill>
                </a:rPr>
                <a:t>팝업</a:t>
              </a:r>
              <a:endParaRPr lang="en-US" altLang="ko-KR" sz="8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변경사항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4145069"/>
              <a:ext cx="2540840" cy="209245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3952260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비고</a:t>
              </a:r>
              <a:endParaRPr lang="en-US" altLang="ko-KR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28" name="직사각형 127"/>
          <p:cNvSpPr/>
          <p:nvPr/>
        </p:nvSpPr>
        <p:spPr bwMode="auto">
          <a:xfrm>
            <a:off x="183050" y="1415025"/>
            <a:ext cx="6935541" cy="49122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394" tIns="34198" rIns="68394" bIns="34198" anchor="ctr"/>
          <a:lstStyle/>
          <a:p>
            <a:pPr>
              <a:spcBef>
                <a:spcPct val="10000"/>
              </a:spcBef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722305"/>
              </p:ext>
            </p:extLst>
          </p:nvPr>
        </p:nvGraphicFramePr>
        <p:xfrm>
          <a:off x="171466" y="878196"/>
          <a:ext cx="8808128" cy="48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0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7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변경사항</a:t>
                      </a:r>
                      <a:endParaRPr lang="en-US" altLang="ko-KR" sz="10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손익계산서 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–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엑셀불러오기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(4/4)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개발완료일</a:t>
                      </a:r>
                      <a:endParaRPr lang="ko-KR" altLang="en-US" sz="1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2015.11.26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224575" y="4497009"/>
            <a:ext cx="1737987" cy="183024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/>
          <a:p>
            <a:pPr marL="153988" indent="-153988">
              <a:spcBef>
                <a:spcPts val="300"/>
              </a:spcBef>
              <a:spcAft>
                <a:spcPts val="300"/>
              </a:spcAft>
              <a:buFontTx/>
              <a:buAutoNum type="circleNumDbPlain"/>
              <a:defRPr/>
            </a:pPr>
            <a:endParaRPr lang="en-US" altLang="ko-KR" sz="800" dirty="0" smtClean="0">
              <a:solidFill>
                <a:srgbClr val="000000"/>
              </a:solidFill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86" y="1474415"/>
            <a:ext cx="6561680" cy="4781298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                                       </a:t>
            </a:r>
            <a:r>
              <a:rPr lang="en-US" altLang="ko-KR" dirty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</a:t>
            </a:r>
            <a:r>
              <a:rPr lang="en-US" altLang="ko-KR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. </a:t>
            </a:r>
            <a:r>
              <a:rPr lang="ko-KR" altLang="en-US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손익계산서</a:t>
            </a:r>
            <a:endParaRPr lang="ko-KR" altLang="en-US" dirty="0">
              <a:solidFill>
                <a:prstClr val="white">
                  <a:lumMod val="50000"/>
                </a:prst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284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26"/>
          <p:cNvGrpSpPr>
            <a:grpSpLocks/>
          </p:cNvGrpSpPr>
          <p:nvPr/>
        </p:nvGrpSpPr>
        <p:grpSpPr bwMode="auto">
          <a:xfrm>
            <a:off x="7225813" y="1407220"/>
            <a:ext cx="1743613" cy="4911065"/>
            <a:chOff x="7295064" y="1357856"/>
            <a:chExt cx="2550883" cy="4879667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40840" cy="225019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circleNumDbPlain"/>
                <a:defRPr/>
              </a:pPr>
              <a:r>
                <a:rPr lang="ko-KR" altLang="en-US" sz="800" dirty="0" smtClean="0">
                  <a:solidFill>
                    <a:srgbClr val="000000"/>
                  </a:solidFill>
                </a:rPr>
                <a:t>대차대조표 화면내 </a:t>
              </a:r>
              <a:r>
                <a:rPr lang="en-US" altLang="ko-KR" sz="800" dirty="0" smtClean="0">
                  <a:solidFill>
                    <a:srgbClr val="000000"/>
                  </a:solidFill>
                </a:rPr>
                <a:t>[</a:t>
              </a:r>
              <a:r>
                <a:rPr lang="ko-KR" altLang="en-US" sz="800" dirty="0" smtClean="0">
                  <a:solidFill>
                    <a:srgbClr val="000000"/>
                  </a:solidFill>
                </a:rPr>
                <a:t>엑셀불러오기</a:t>
              </a:r>
              <a:r>
                <a:rPr lang="en-US" altLang="ko-KR" sz="800" dirty="0" smtClean="0">
                  <a:solidFill>
                    <a:srgbClr val="000000"/>
                  </a:solidFill>
                </a:rPr>
                <a:t>]</a:t>
              </a: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변경사항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4145069"/>
              <a:ext cx="2540840" cy="209245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3952260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비고</a:t>
              </a:r>
              <a:endParaRPr lang="en-US" altLang="ko-KR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28" name="직사각형 127"/>
          <p:cNvSpPr/>
          <p:nvPr/>
        </p:nvSpPr>
        <p:spPr bwMode="auto">
          <a:xfrm>
            <a:off x="183050" y="1406060"/>
            <a:ext cx="6935541" cy="49122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394" tIns="34198" rIns="68394" bIns="34198" anchor="ctr"/>
          <a:lstStyle/>
          <a:p>
            <a:pPr>
              <a:spcBef>
                <a:spcPct val="10000"/>
              </a:spcBef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754685"/>
              </p:ext>
            </p:extLst>
          </p:nvPr>
        </p:nvGraphicFramePr>
        <p:xfrm>
          <a:off x="171466" y="869231"/>
          <a:ext cx="8808128" cy="48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0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7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변경사항</a:t>
                      </a:r>
                      <a:endParaRPr lang="en-US" altLang="ko-KR" sz="10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대차대조표 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–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엑셀불러오기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(1/4)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개발완료일</a:t>
                      </a:r>
                      <a:endParaRPr lang="ko-KR" altLang="en-US" sz="1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2015.11.26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224575" y="4488044"/>
            <a:ext cx="1737987" cy="183024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/>
          <a:p>
            <a:pPr marL="153988" indent="-153988">
              <a:spcBef>
                <a:spcPts val="300"/>
              </a:spcBef>
              <a:spcAft>
                <a:spcPts val="300"/>
              </a:spcAft>
              <a:buFontTx/>
              <a:buAutoNum type="circleNumDbPlain"/>
              <a:defRPr/>
            </a:pPr>
            <a:endParaRPr lang="en-US" altLang="ko-KR" sz="8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13" name="개체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1376769"/>
              </p:ext>
            </p:extLst>
          </p:nvPr>
        </p:nvGraphicFramePr>
        <p:xfrm>
          <a:off x="334984" y="1480677"/>
          <a:ext cx="6700794" cy="4420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Image" r:id="rId4" imgW="13079160" imgH="7974360" progId="Photoshop.Image.7">
                  <p:embed/>
                </p:oleObj>
              </mc:Choice>
              <mc:Fallback>
                <p:oleObj name="Image" r:id="rId4" imgW="13079160" imgH="7974360" progId="Photoshop.Image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4984" y="1480677"/>
                        <a:ext cx="6700794" cy="44201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직사각형 18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                                       </a:t>
            </a:r>
            <a:r>
              <a:rPr lang="en-US" altLang="ko-KR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대차대조표</a:t>
            </a:r>
            <a:endParaRPr lang="ko-KR" altLang="en-US" dirty="0">
              <a:solidFill>
                <a:prstClr val="white">
                  <a:lumMod val="50000"/>
                </a:prst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897033" y="2177969"/>
            <a:ext cx="863972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6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26"/>
          <p:cNvGrpSpPr>
            <a:grpSpLocks/>
          </p:cNvGrpSpPr>
          <p:nvPr/>
        </p:nvGrpSpPr>
        <p:grpSpPr bwMode="auto">
          <a:xfrm>
            <a:off x="7225813" y="1425150"/>
            <a:ext cx="1743613" cy="4911065"/>
            <a:chOff x="7295064" y="1357856"/>
            <a:chExt cx="2550883" cy="4879667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40840" cy="225019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circleNumDbPlain"/>
                <a:defRPr/>
              </a:pPr>
              <a:r>
                <a:rPr lang="ko-KR" altLang="en-US" sz="800" dirty="0" smtClean="0">
                  <a:solidFill>
                    <a:srgbClr val="000000"/>
                  </a:solidFill>
                </a:rPr>
                <a:t>엑셀불러오기 화면 </a:t>
              </a:r>
              <a:r>
                <a:rPr lang="en-US" altLang="ko-KR" sz="800" dirty="0" smtClean="0">
                  <a:solidFill>
                    <a:srgbClr val="000000"/>
                  </a:solidFill>
                </a:rPr>
                <a:t>DIV</a:t>
              </a:r>
              <a:r>
                <a:rPr lang="ko-KR" altLang="en-US" sz="800" dirty="0" smtClean="0">
                  <a:solidFill>
                    <a:srgbClr val="000000"/>
                  </a:solidFill>
                </a:rPr>
                <a:t>팝업 호출</a:t>
              </a:r>
              <a:endParaRPr lang="en-US" altLang="ko-KR" sz="8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변경사항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4145069"/>
              <a:ext cx="2540840" cy="209245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3952260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비고</a:t>
              </a:r>
              <a:endParaRPr lang="en-US" altLang="ko-KR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28" name="직사각형 127"/>
          <p:cNvSpPr/>
          <p:nvPr/>
        </p:nvSpPr>
        <p:spPr bwMode="auto">
          <a:xfrm>
            <a:off x="183050" y="1423990"/>
            <a:ext cx="6935541" cy="49122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394" tIns="34198" rIns="68394" bIns="34198" anchor="ctr"/>
          <a:lstStyle/>
          <a:p>
            <a:pPr>
              <a:spcBef>
                <a:spcPct val="10000"/>
              </a:spcBef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388646"/>
              </p:ext>
            </p:extLst>
          </p:nvPr>
        </p:nvGraphicFramePr>
        <p:xfrm>
          <a:off x="171466" y="887161"/>
          <a:ext cx="8808128" cy="48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0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7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변경사항</a:t>
                      </a:r>
                      <a:endParaRPr lang="en-US" altLang="ko-KR" sz="10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대차대조표 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–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엑셀불러오기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(2/4)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개발완료일</a:t>
                      </a:r>
                      <a:endParaRPr lang="ko-KR" altLang="en-US" sz="1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2015.11.26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224575" y="4505974"/>
            <a:ext cx="1737987" cy="183024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/>
          <a:p>
            <a:pPr marL="153988" indent="-153988">
              <a:spcBef>
                <a:spcPts val="300"/>
              </a:spcBef>
              <a:spcAft>
                <a:spcPts val="300"/>
              </a:spcAft>
              <a:buFontTx/>
              <a:buAutoNum type="circleNumDbPlain"/>
              <a:defRPr/>
            </a:pPr>
            <a:endParaRPr lang="en-US" altLang="ko-KR" sz="8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19" name="개체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5379328"/>
              </p:ext>
            </p:extLst>
          </p:nvPr>
        </p:nvGraphicFramePr>
        <p:xfrm>
          <a:off x="334985" y="1508033"/>
          <a:ext cx="6700794" cy="4420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2" name="Image" r:id="rId4" imgW="13079160" imgH="7974360" progId="Photoshop.Image.7">
                  <p:embed/>
                </p:oleObj>
              </mc:Choice>
              <mc:Fallback>
                <p:oleObj name="Image" r:id="rId4" imgW="13079160" imgH="7974360" progId="Photoshop.Image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4985" y="1508033"/>
                        <a:ext cx="6700794" cy="44201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직사각형 12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                                       </a:t>
            </a:r>
            <a:r>
              <a:rPr lang="en-US" altLang="ko-KR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대차대조표</a:t>
            </a:r>
            <a:endParaRPr lang="ko-KR" altLang="en-US" dirty="0">
              <a:solidFill>
                <a:prstClr val="white">
                  <a:lumMod val="50000"/>
                </a:prst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7251836" y="4536591"/>
            <a:ext cx="16413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ko-KR" altLang="en-US" sz="1000" dirty="0" err="1" smtClean="0">
                <a:solidFill>
                  <a:srgbClr val="000000"/>
                </a:solidFill>
              </a:rPr>
              <a:t>엑셀불러오기</a:t>
            </a:r>
            <a:r>
              <a:rPr lang="ko-KR" altLang="en-US" sz="1000" dirty="0" smtClean="0">
                <a:solidFill>
                  <a:srgbClr val="000000"/>
                </a:solidFill>
              </a:rPr>
              <a:t> </a:t>
            </a:r>
            <a:r>
              <a:rPr lang="ko-KR" altLang="en-US" sz="1000" dirty="0" err="1" smtClean="0">
                <a:solidFill>
                  <a:srgbClr val="000000"/>
                </a:solidFill>
              </a:rPr>
              <a:t>오류시</a:t>
            </a:r>
            <a:r>
              <a:rPr lang="ko-KR" altLang="en-US" sz="1000" dirty="0" smtClean="0">
                <a:solidFill>
                  <a:srgbClr val="000000"/>
                </a:solidFill>
              </a:rPr>
              <a:t> </a:t>
            </a:r>
            <a:r>
              <a:rPr lang="en-US" altLang="ko-KR" sz="1000" dirty="0" smtClean="0">
                <a:solidFill>
                  <a:srgbClr val="000000"/>
                </a:solidFill>
              </a:rPr>
              <a:t/>
            </a:r>
            <a:br>
              <a:rPr lang="en-US" altLang="ko-KR" sz="1000" dirty="0" smtClean="0">
                <a:solidFill>
                  <a:srgbClr val="000000"/>
                </a:solidFill>
              </a:rPr>
            </a:br>
            <a:r>
              <a:rPr lang="ko-KR" altLang="en-US" sz="1000" dirty="0" smtClean="0">
                <a:solidFill>
                  <a:srgbClr val="000000"/>
                </a:solidFill>
              </a:rPr>
              <a:t>왼쪽 상단 </a:t>
            </a:r>
            <a:r>
              <a:rPr lang="en-US" altLang="ko-KR" sz="1000" dirty="0" smtClean="0">
                <a:solidFill>
                  <a:srgbClr val="000000"/>
                </a:solidFill>
              </a:rPr>
              <a:t>“</a:t>
            </a:r>
            <a:r>
              <a:rPr lang="ko-KR" altLang="en-US" sz="1000" dirty="0" smtClean="0">
                <a:solidFill>
                  <a:srgbClr val="000000"/>
                </a:solidFill>
              </a:rPr>
              <a:t>샘플양식다운</a:t>
            </a:r>
            <a:r>
              <a:rPr lang="en-US" altLang="ko-KR" sz="1000" dirty="0" smtClean="0">
                <a:solidFill>
                  <a:srgbClr val="000000"/>
                </a:solidFill>
              </a:rPr>
              <a:t>”</a:t>
            </a:r>
            <a:r>
              <a:rPr lang="ko-KR" altLang="en-US" sz="1000" dirty="0" smtClean="0">
                <a:solidFill>
                  <a:srgbClr val="000000"/>
                </a:solidFill>
              </a:rPr>
              <a:t> 받아 양식대로 수정 필요</a:t>
            </a:r>
            <a:endParaRPr lang="en-US" altLang="ko-KR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70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26"/>
          <p:cNvGrpSpPr>
            <a:grpSpLocks/>
          </p:cNvGrpSpPr>
          <p:nvPr/>
        </p:nvGrpSpPr>
        <p:grpSpPr bwMode="auto">
          <a:xfrm>
            <a:off x="7225813" y="1425438"/>
            <a:ext cx="1743613" cy="4911065"/>
            <a:chOff x="7295064" y="1357856"/>
            <a:chExt cx="2550883" cy="4879667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40840" cy="225019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circleNumDbPlain"/>
                <a:defRPr/>
              </a:pPr>
              <a:r>
                <a:rPr lang="ko-KR" altLang="en-US" sz="800" dirty="0" smtClean="0">
                  <a:solidFill>
                    <a:srgbClr val="000000"/>
                  </a:solidFill>
                </a:rPr>
                <a:t>불러 온 엑셀 자료를 협회 양식으로 변환 처리하여 저장 </a:t>
              </a:r>
              <a:endParaRPr lang="en-US" altLang="ko-KR" sz="8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변경사항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4145069"/>
              <a:ext cx="2540840" cy="209245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3952260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비고</a:t>
              </a:r>
              <a:endParaRPr lang="en-US" altLang="ko-KR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28" name="직사각형 127"/>
          <p:cNvSpPr/>
          <p:nvPr/>
        </p:nvSpPr>
        <p:spPr bwMode="auto">
          <a:xfrm>
            <a:off x="183050" y="1424278"/>
            <a:ext cx="6935541" cy="49122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394" tIns="34198" rIns="68394" bIns="34198" anchor="ctr"/>
          <a:lstStyle/>
          <a:p>
            <a:pPr>
              <a:spcBef>
                <a:spcPct val="10000"/>
              </a:spcBef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576535"/>
              </p:ext>
            </p:extLst>
          </p:nvPr>
        </p:nvGraphicFramePr>
        <p:xfrm>
          <a:off x="171466" y="887449"/>
          <a:ext cx="8808128" cy="48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0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7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변경사항</a:t>
                      </a:r>
                      <a:endParaRPr lang="en-US" altLang="ko-KR" sz="10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대차대조표 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–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엑셀불러오기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(3/4)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개발완료일</a:t>
                      </a:r>
                      <a:endParaRPr lang="ko-KR" altLang="en-US" sz="1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2015.11.26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224575" y="4506262"/>
            <a:ext cx="1737987" cy="183024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/>
          <a:p>
            <a:pPr marL="153988" indent="-153988">
              <a:spcBef>
                <a:spcPts val="300"/>
              </a:spcBef>
              <a:spcAft>
                <a:spcPts val="300"/>
              </a:spcAft>
              <a:buFontTx/>
              <a:buAutoNum type="circleNumDbPlain"/>
              <a:defRPr/>
            </a:pPr>
            <a:endParaRPr lang="en-US" altLang="ko-KR" sz="8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13" name="개체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9006875"/>
              </p:ext>
            </p:extLst>
          </p:nvPr>
        </p:nvGraphicFramePr>
        <p:xfrm>
          <a:off x="334985" y="1508320"/>
          <a:ext cx="6704226" cy="4422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Image" r:id="rId4" imgW="13079160" imgH="7974360" progId="Photoshop.Image.7">
                  <p:embed/>
                </p:oleObj>
              </mc:Choice>
              <mc:Fallback>
                <p:oleObj name="Image" r:id="rId4" imgW="13079160" imgH="7974360" progId="Photoshop.Image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4985" y="1508320"/>
                        <a:ext cx="6704226" cy="44224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직사각형 18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                                       </a:t>
            </a:r>
            <a:r>
              <a:rPr lang="en-US" altLang="ko-KR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대차대조표</a:t>
            </a:r>
            <a:endParaRPr lang="ko-KR" altLang="en-US" dirty="0">
              <a:solidFill>
                <a:prstClr val="white">
                  <a:lumMod val="50000"/>
                </a:prst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7251836" y="4536591"/>
            <a:ext cx="16413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ko-KR" altLang="en-US" sz="1000" dirty="0" err="1" smtClean="0">
                <a:solidFill>
                  <a:srgbClr val="000000"/>
                </a:solidFill>
              </a:rPr>
              <a:t>엑셀불러오기</a:t>
            </a:r>
            <a:r>
              <a:rPr lang="ko-KR" altLang="en-US" sz="1000" dirty="0" smtClean="0">
                <a:solidFill>
                  <a:srgbClr val="000000"/>
                </a:solidFill>
              </a:rPr>
              <a:t> </a:t>
            </a:r>
            <a:r>
              <a:rPr lang="ko-KR" altLang="en-US" sz="1000" dirty="0" err="1" smtClean="0">
                <a:solidFill>
                  <a:srgbClr val="000000"/>
                </a:solidFill>
              </a:rPr>
              <a:t>오류시</a:t>
            </a:r>
            <a:r>
              <a:rPr lang="ko-KR" altLang="en-US" sz="1000" dirty="0" smtClean="0">
                <a:solidFill>
                  <a:srgbClr val="000000"/>
                </a:solidFill>
              </a:rPr>
              <a:t> </a:t>
            </a:r>
            <a:r>
              <a:rPr lang="en-US" altLang="ko-KR" sz="1000" dirty="0" smtClean="0">
                <a:solidFill>
                  <a:srgbClr val="000000"/>
                </a:solidFill>
              </a:rPr>
              <a:t/>
            </a:r>
            <a:br>
              <a:rPr lang="en-US" altLang="ko-KR" sz="1000" dirty="0" smtClean="0">
                <a:solidFill>
                  <a:srgbClr val="000000"/>
                </a:solidFill>
              </a:rPr>
            </a:br>
            <a:r>
              <a:rPr lang="ko-KR" altLang="en-US" sz="1000" dirty="0" smtClean="0">
                <a:solidFill>
                  <a:srgbClr val="000000"/>
                </a:solidFill>
              </a:rPr>
              <a:t>왼쪽 상단 </a:t>
            </a:r>
            <a:r>
              <a:rPr lang="en-US" altLang="ko-KR" sz="1000" dirty="0" smtClean="0">
                <a:solidFill>
                  <a:srgbClr val="000000"/>
                </a:solidFill>
              </a:rPr>
              <a:t>“</a:t>
            </a:r>
            <a:r>
              <a:rPr lang="ko-KR" altLang="en-US" sz="1000" dirty="0" smtClean="0">
                <a:solidFill>
                  <a:srgbClr val="000000"/>
                </a:solidFill>
              </a:rPr>
              <a:t>샘플양식다운</a:t>
            </a:r>
            <a:r>
              <a:rPr lang="en-US" altLang="ko-KR" sz="1000" dirty="0" smtClean="0">
                <a:solidFill>
                  <a:srgbClr val="000000"/>
                </a:solidFill>
              </a:rPr>
              <a:t>”</a:t>
            </a:r>
            <a:r>
              <a:rPr lang="ko-KR" altLang="en-US" sz="1000" dirty="0" smtClean="0">
                <a:solidFill>
                  <a:srgbClr val="000000"/>
                </a:solidFill>
              </a:rPr>
              <a:t> 받아 양식대로 수정 필요</a:t>
            </a:r>
            <a:endParaRPr lang="en-US" altLang="ko-KR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13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26"/>
          <p:cNvGrpSpPr>
            <a:grpSpLocks/>
          </p:cNvGrpSpPr>
          <p:nvPr/>
        </p:nvGrpSpPr>
        <p:grpSpPr bwMode="auto">
          <a:xfrm>
            <a:off x="7225813" y="1434115"/>
            <a:ext cx="1743613" cy="4911065"/>
            <a:chOff x="7295064" y="1357856"/>
            <a:chExt cx="2550883" cy="4879667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40840" cy="225019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circleNumDbPlain"/>
                <a:defRPr/>
              </a:pPr>
              <a:r>
                <a:rPr lang="ko-KR" altLang="en-US" sz="800" dirty="0" smtClean="0">
                  <a:solidFill>
                    <a:srgbClr val="000000"/>
                  </a:solidFill>
                </a:rPr>
                <a:t>대차대조표 엑셀불러오기 </a:t>
              </a:r>
              <a:r>
                <a:rPr lang="ko-KR" altLang="en-US" sz="800" dirty="0" err="1" smtClean="0">
                  <a:solidFill>
                    <a:srgbClr val="000000"/>
                  </a:solidFill>
                </a:rPr>
                <a:t>입력사용법</a:t>
              </a:r>
              <a:r>
                <a:rPr lang="ko-KR" altLang="en-US" sz="800" dirty="0" smtClean="0">
                  <a:solidFill>
                    <a:srgbClr val="000000"/>
                  </a:solidFill>
                </a:rPr>
                <a:t> </a:t>
              </a:r>
              <a:r>
                <a:rPr lang="en-US" altLang="ko-KR" sz="800" dirty="0" smtClean="0">
                  <a:solidFill>
                    <a:srgbClr val="000000"/>
                  </a:solidFill>
                </a:rPr>
                <a:t>- </a:t>
              </a:r>
              <a:r>
                <a:rPr lang="ko-KR" altLang="en-US" sz="800" dirty="0" smtClean="0">
                  <a:solidFill>
                    <a:srgbClr val="000000"/>
                  </a:solidFill>
                </a:rPr>
                <a:t>팝업</a:t>
              </a:r>
              <a:endParaRPr lang="en-US" altLang="ko-KR" sz="8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변경사항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4145069"/>
              <a:ext cx="2540840" cy="209245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3952260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비고</a:t>
              </a:r>
              <a:endParaRPr lang="en-US" altLang="ko-KR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28" name="직사각형 127"/>
          <p:cNvSpPr/>
          <p:nvPr/>
        </p:nvSpPr>
        <p:spPr bwMode="auto">
          <a:xfrm>
            <a:off x="183050" y="1432955"/>
            <a:ext cx="6935541" cy="49122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394" tIns="34198" rIns="68394" bIns="34198" anchor="ctr"/>
          <a:lstStyle/>
          <a:p>
            <a:pPr>
              <a:spcBef>
                <a:spcPct val="10000"/>
              </a:spcBef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98720"/>
              </p:ext>
            </p:extLst>
          </p:nvPr>
        </p:nvGraphicFramePr>
        <p:xfrm>
          <a:off x="171466" y="896126"/>
          <a:ext cx="8808128" cy="48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0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7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변경사항</a:t>
                      </a:r>
                      <a:endParaRPr lang="en-US" altLang="ko-KR" sz="10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대차대조표 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–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엑셀불러오기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(4/4)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개발완료일</a:t>
                      </a:r>
                      <a:endParaRPr lang="ko-KR" altLang="en-US" sz="1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2015.11.26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224575" y="4514939"/>
            <a:ext cx="1737987" cy="183024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/>
          <a:p>
            <a:pPr marL="153988" indent="-153988">
              <a:spcBef>
                <a:spcPts val="300"/>
              </a:spcBef>
              <a:spcAft>
                <a:spcPts val="300"/>
              </a:spcAft>
              <a:buFontTx/>
              <a:buAutoNum type="circleNumDbPlain"/>
              <a:defRPr/>
            </a:pPr>
            <a:endParaRPr lang="en-US" altLang="ko-KR" sz="800" dirty="0" smtClean="0">
              <a:solidFill>
                <a:srgbClr val="000000"/>
              </a:solidFill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87" y="1492345"/>
            <a:ext cx="6561683" cy="4781298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                                       </a:t>
            </a:r>
            <a:r>
              <a:rPr lang="en-US" altLang="ko-KR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대차대조표</a:t>
            </a:r>
            <a:endParaRPr lang="ko-KR" altLang="en-US" dirty="0">
              <a:solidFill>
                <a:prstClr val="white">
                  <a:lumMod val="50000"/>
                </a:prst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7613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26"/>
          <p:cNvGrpSpPr>
            <a:grpSpLocks/>
          </p:cNvGrpSpPr>
          <p:nvPr/>
        </p:nvGrpSpPr>
        <p:grpSpPr bwMode="auto">
          <a:xfrm>
            <a:off x="7225813" y="1434403"/>
            <a:ext cx="1743613" cy="4911065"/>
            <a:chOff x="7295064" y="1357856"/>
            <a:chExt cx="2550883" cy="4879667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40840" cy="225019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circleNumDbPlain"/>
                <a:defRPr/>
              </a:pPr>
              <a:r>
                <a:rPr lang="ko-KR" altLang="en-US" sz="800" dirty="0" smtClean="0">
                  <a:solidFill>
                    <a:srgbClr val="000000"/>
                  </a:solidFill>
                </a:rPr>
                <a:t>이익잉여금 화면내 </a:t>
              </a:r>
              <a:r>
                <a:rPr lang="en-US" altLang="ko-KR" sz="800" dirty="0" smtClean="0">
                  <a:solidFill>
                    <a:srgbClr val="000000"/>
                  </a:solidFill>
                </a:rPr>
                <a:t>[</a:t>
              </a:r>
              <a:r>
                <a:rPr lang="ko-KR" altLang="en-US" sz="800" dirty="0" smtClean="0">
                  <a:solidFill>
                    <a:srgbClr val="000000"/>
                  </a:solidFill>
                </a:rPr>
                <a:t>엑셀불러오기</a:t>
              </a:r>
              <a:r>
                <a:rPr lang="en-US" altLang="ko-KR" sz="800" dirty="0" smtClean="0">
                  <a:solidFill>
                    <a:srgbClr val="000000"/>
                  </a:solidFill>
                </a:rPr>
                <a:t>]</a:t>
              </a: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변경사항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4145069"/>
              <a:ext cx="2540840" cy="209245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3952260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비고</a:t>
              </a:r>
              <a:endParaRPr lang="en-US" altLang="ko-KR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28" name="직사각형 127"/>
          <p:cNvSpPr/>
          <p:nvPr/>
        </p:nvSpPr>
        <p:spPr bwMode="auto">
          <a:xfrm>
            <a:off x="183050" y="1433243"/>
            <a:ext cx="6935541" cy="49122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394" tIns="34198" rIns="68394" bIns="34198" anchor="ctr"/>
          <a:lstStyle/>
          <a:p>
            <a:pPr>
              <a:spcBef>
                <a:spcPct val="10000"/>
              </a:spcBef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382179"/>
              </p:ext>
            </p:extLst>
          </p:nvPr>
        </p:nvGraphicFramePr>
        <p:xfrm>
          <a:off x="171466" y="896414"/>
          <a:ext cx="8808128" cy="48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0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7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변경사항</a:t>
                      </a:r>
                      <a:endParaRPr lang="en-US" altLang="ko-KR" sz="10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이익잉여금 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–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엑셀불러오기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(1/4)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개발완료일</a:t>
                      </a:r>
                      <a:endParaRPr lang="ko-KR" altLang="en-US" sz="1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2015.11.26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224575" y="4515227"/>
            <a:ext cx="1737987" cy="183024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/>
          <a:p>
            <a:pPr marL="153988" indent="-153988">
              <a:spcBef>
                <a:spcPts val="300"/>
              </a:spcBef>
              <a:spcAft>
                <a:spcPts val="300"/>
              </a:spcAft>
              <a:buFontTx/>
              <a:buAutoNum type="circleNumDbPlain"/>
              <a:defRPr/>
            </a:pPr>
            <a:endParaRPr lang="en-US" altLang="ko-KR" sz="8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13" name="개체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709918"/>
              </p:ext>
            </p:extLst>
          </p:nvPr>
        </p:nvGraphicFramePr>
        <p:xfrm>
          <a:off x="334984" y="1517286"/>
          <a:ext cx="6704227" cy="4422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0" name="Image" r:id="rId4" imgW="13079160" imgH="7974360" progId="Photoshop.Image.7">
                  <p:embed/>
                </p:oleObj>
              </mc:Choice>
              <mc:Fallback>
                <p:oleObj name="Image" r:id="rId4" imgW="13079160" imgH="7974360" progId="Photoshop.Image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4984" y="1517286"/>
                        <a:ext cx="6704227" cy="44224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직사각형 18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                                       </a:t>
            </a: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3</a:t>
            </a:r>
            <a:r>
              <a:rPr lang="en-US" altLang="ko-KR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. </a:t>
            </a:r>
            <a:r>
              <a:rPr lang="ko-KR" altLang="en-US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이익잉여금</a:t>
            </a:r>
            <a:endParaRPr lang="ko-KR" altLang="en-US" dirty="0">
              <a:solidFill>
                <a:prstClr val="white">
                  <a:lumMod val="50000"/>
                </a:prst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897033" y="2213829"/>
            <a:ext cx="863972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09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26"/>
          <p:cNvGrpSpPr>
            <a:grpSpLocks/>
          </p:cNvGrpSpPr>
          <p:nvPr/>
        </p:nvGrpSpPr>
        <p:grpSpPr bwMode="auto">
          <a:xfrm>
            <a:off x="7225813" y="1425150"/>
            <a:ext cx="1743613" cy="4911065"/>
            <a:chOff x="7295064" y="1357856"/>
            <a:chExt cx="2550883" cy="4879667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40840" cy="225019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circleNumDbPlain"/>
                <a:defRPr/>
              </a:pPr>
              <a:r>
                <a:rPr lang="ko-KR" altLang="en-US" sz="800" dirty="0" smtClean="0">
                  <a:solidFill>
                    <a:srgbClr val="000000"/>
                  </a:solidFill>
                </a:rPr>
                <a:t>엑셀불러오기 화면 </a:t>
              </a:r>
              <a:r>
                <a:rPr lang="en-US" altLang="ko-KR" sz="800" dirty="0" smtClean="0">
                  <a:solidFill>
                    <a:srgbClr val="000000"/>
                  </a:solidFill>
                </a:rPr>
                <a:t>DIV</a:t>
              </a:r>
              <a:r>
                <a:rPr lang="ko-KR" altLang="en-US" sz="800" dirty="0" smtClean="0">
                  <a:solidFill>
                    <a:srgbClr val="000000"/>
                  </a:solidFill>
                </a:rPr>
                <a:t>팝업 호출</a:t>
              </a:r>
              <a:endParaRPr lang="en-US" altLang="ko-KR" sz="8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변경사항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4145069"/>
              <a:ext cx="2540840" cy="209245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3952260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비고</a:t>
              </a:r>
              <a:endParaRPr lang="en-US" altLang="ko-KR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28" name="직사각형 127"/>
          <p:cNvSpPr/>
          <p:nvPr/>
        </p:nvSpPr>
        <p:spPr bwMode="auto">
          <a:xfrm>
            <a:off x="183050" y="1423990"/>
            <a:ext cx="6935541" cy="49122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394" tIns="34198" rIns="68394" bIns="34198" anchor="ctr"/>
          <a:lstStyle/>
          <a:p>
            <a:pPr>
              <a:spcBef>
                <a:spcPct val="10000"/>
              </a:spcBef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534266"/>
              </p:ext>
            </p:extLst>
          </p:nvPr>
        </p:nvGraphicFramePr>
        <p:xfrm>
          <a:off x="171466" y="887161"/>
          <a:ext cx="8808128" cy="48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0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7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변경사항</a:t>
                      </a:r>
                      <a:endParaRPr lang="en-US" altLang="ko-KR" sz="10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이익잉여금 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–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엑셀불러오기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(2/4)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개발완료일</a:t>
                      </a:r>
                      <a:endParaRPr lang="ko-KR" altLang="en-US" sz="1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2015.11.26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224575" y="4505974"/>
            <a:ext cx="1737987" cy="183024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/>
          <a:p>
            <a:pPr marL="153988" indent="-153988">
              <a:spcBef>
                <a:spcPts val="300"/>
              </a:spcBef>
              <a:spcAft>
                <a:spcPts val="300"/>
              </a:spcAft>
              <a:buFontTx/>
              <a:buAutoNum type="circleNumDbPlain"/>
              <a:defRPr/>
            </a:pPr>
            <a:endParaRPr lang="en-US" altLang="ko-KR" sz="8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19" name="개체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948423"/>
              </p:ext>
            </p:extLst>
          </p:nvPr>
        </p:nvGraphicFramePr>
        <p:xfrm>
          <a:off x="334985" y="1508033"/>
          <a:ext cx="6700794" cy="4420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4" name="Image" r:id="rId4" imgW="13079160" imgH="7974360" progId="Photoshop.Image.7">
                  <p:embed/>
                </p:oleObj>
              </mc:Choice>
              <mc:Fallback>
                <p:oleObj name="Image" r:id="rId4" imgW="13079160" imgH="7974360" progId="Photoshop.Image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4985" y="1508033"/>
                        <a:ext cx="6700794" cy="44201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직사각형 12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                                       </a:t>
            </a: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3</a:t>
            </a:r>
            <a:r>
              <a:rPr lang="en-US" altLang="ko-KR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. </a:t>
            </a:r>
            <a:r>
              <a:rPr lang="ko-KR" altLang="en-US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이익잉여금</a:t>
            </a:r>
            <a:endParaRPr lang="ko-KR" altLang="en-US" dirty="0">
              <a:solidFill>
                <a:prstClr val="white">
                  <a:lumMod val="50000"/>
                </a:prst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7251836" y="4536591"/>
            <a:ext cx="16413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ko-KR" altLang="en-US" sz="1000" dirty="0" err="1" smtClean="0">
                <a:solidFill>
                  <a:srgbClr val="000000"/>
                </a:solidFill>
              </a:rPr>
              <a:t>엑셀불러오기</a:t>
            </a:r>
            <a:r>
              <a:rPr lang="ko-KR" altLang="en-US" sz="1000" dirty="0" smtClean="0">
                <a:solidFill>
                  <a:srgbClr val="000000"/>
                </a:solidFill>
              </a:rPr>
              <a:t> </a:t>
            </a:r>
            <a:r>
              <a:rPr lang="ko-KR" altLang="en-US" sz="1000" dirty="0" err="1" smtClean="0">
                <a:solidFill>
                  <a:srgbClr val="000000"/>
                </a:solidFill>
              </a:rPr>
              <a:t>오류시</a:t>
            </a:r>
            <a:r>
              <a:rPr lang="ko-KR" altLang="en-US" sz="1000" dirty="0" smtClean="0">
                <a:solidFill>
                  <a:srgbClr val="000000"/>
                </a:solidFill>
              </a:rPr>
              <a:t> </a:t>
            </a:r>
            <a:r>
              <a:rPr lang="en-US" altLang="ko-KR" sz="1000" dirty="0" smtClean="0">
                <a:solidFill>
                  <a:srgbClr val="000000"/>
                </a:solidFill>
              </a:rPr>
              <a:t/>
            </a:r>
            <a:br>
              <a:rPr lang="en-US" altLang="ko-KR" sz="1000" dirty="0" smtClean="0">
                <a:solidFill>
                  <a:srgbClr val="000000"/>
                </a:solidFill>
              </a:rPr>
            </a:br>
            <a:r>
              <a:rPr lang="ko-KR" altLang="en-US" sz="1000" dirty="0" smtClean="0">
                <a:solidFill>
                  <a:srgbClr val="000000"/>
                </a:solidFill>
              </a:rPr>
              <a:t>왼쪽 상단 </a:t>
            </a:r>
            <a:r>
              <a:rPr lang="en-US" altLang="ko-KR" sz="1000" dirty="0" smtClean="0">
                <a:solidFill>
                  <a:srgbClr val="000000"/>
                </a:solidFill>
              </a:rPr>
              <a:t>“</a:t>
            </a:r>
            <a:r>
              <a:rPr lang="ko-KR" altLang="en-US" sz="1000" dirty="0" smtClean="0">
                <a:solidFill>
                  <a:srgbClr val="000000"/>
                </a:solidFill>
              </a:rPr>
              <a:t>샘플양식다운</a:t>
            </a:r>
            <a:r>
              <a:rPr lang="en-US" altLang="ko-KR" sz="1000" dirty="0" smtClean="0">
                <a:solidFill>
                  <a:srgbClr val="000000"/>
                </a:solidFill>
              </a:rPr>
              <a:t>”</a:t>
            </a:r>
            <a:r>
              <a:rPr lang="ko-KR" altLang="en-US" sz="1000" dirty="0" smtClean="0">
                <a:solidFill>
                  <a:srgbClr val="000000"/>
                </a:solidFill>
              </a:rPr>
              <a:t> 받아 양식대로 수정 필요</a:t>
            </a:r>
            <a:endParaRPr lang="en-US" altLang="ko-KR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86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26"/>
          <p:cNvGrpSpPr>
            <a:grpSpLocks/>
          </p:cNvGrpSpPr>
          <p:nvPr/>
        </p:nvGrpSpPr>
        <p:grpSpPr bwMode="auto">
          <a:xfrm>
            <a:off x="7225813" y="1425438"/>
            <a:ext cx="1743613" cy="4911065"/>
            <a:chOff x="7295064" y="1357856"/>
            <a:chExt cx="2550883" cy="4879667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40840" cy="225019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circleNumDbPlain"/>
                <a:defRPr/>
              </a:pPr>
              <a:r>
                <a:rPr lang="ko-KR" altLang="en-US" sz="800" dirty="0" smtClean="0">
                  <a:solidFill>
                    <a:srgbClr val="000000"/>
                  </a:solidFill>
                </a:rPr>
                <a:t>불러 온 엑셀 자료를 협회 양식으로 변환 처리하여 저장 </a:t>
              </a:r>
              <a:endParaRPr lang="en-US" altLang="ko-KR" sz="8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변경사항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4145069"/>
              <a:ext cx="2540840" cy="209245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3952260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비고</a:t>
              </a:r>
              <a:endParaRPr lang="en-US" altLang="ko-KR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28" name="직사각형 127"/>
          <p:cNvSpPr/>
          <p:nvPr/>
        </p:nvSpPr>
        <p:spPr bwMode="auto">
          <a:xfrm>
            <a:off x="183050" y="1424278"/>
            <a:ext cx="6935541" cy="49122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394" tIns="34198" rIns="68394" bIns="34198" anchor="ctr"/>
          <a:lstStyle/>
          <a:p>
            <a:pPr>
              <a:spcBef>
                <a:spcPct val="10000"/>
              </a:spcBef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460020"/>
              </p:ext>
            </p:extLst>
          </p:nvPr>
        </p:nvGraphicFramePr>
        <p:xfrm>
          <a:off x="171466" y="887449"/>
          <a:ext cx="8808128" cy="48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0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7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변경사항</a:t>
                      </a:r>
                      <a:endParaRPr lang="en-US" altLang="ko-KR" sz="10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이익잉여금 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–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엑셀불러오기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(3/4)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개발완료일</a:t>
                      </a:r>
                      <a:endParaRPr lang="ko-KR" altLang="en-US" sz="1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2015.11.26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224575" y="4506262"/>
            <a:ext cx="1737987" cy="183024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/>
          <a:p>
            <a:pPr marL="153988" indent="-153988">
              <a:spcBef>
                <a:spcPts val="300"/>
              </a:spcBef>
              <a:spcAft>
                <a:spcPts val="300"/>
              </a:spcAft>
              <a:buFontTx/>
              <a:buAutoNum type="circleNumDbPlain"/>
              <a:defRPr/>
            </a:pPr>
            <a:endParaRPr lang="en-US" altLang="ko-KR" sz="8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13" name="개체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415520"/>
              </p:ext>
            </p:extLst>
          </p:nvPr>
        </p:nvGraphicFramePr>
        <p:xfrm>
          <a:off x="374674" y="1522463"/>
          <a:ext cx="6743917" cy="444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8" name="Image" r:id="rId4" imgW="13079160" imgH="7974360" progId="Photoshop.Image.7">
                  <p:embed/>
                </p:oleObj>
              </mc:Choice>
              <mc:Fallback>
                <p:oleObj name="Image" r:id="rId4" imgW="13079160" imgH="7974360" progId="Photoshop.Image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4674" y="1522463"/>
                        <a:ext cx="6743917" cy="4448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직사각형 18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                                       </a:t>
            </a: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3</a:t>
            </a:r>
            <a:r>
              <a:rPr lang="en-US" altLang="ko-KR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. </a:t>
            </a:r>
            <a:r>
              <a:rPr lang="ko-KR" altLang="en-US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이익잉여금</a:t>
            </a:r>
            <a:endParaRPr lang="ko-KR" altLang="en-US" dirty="0">
              <a:solidFill>
                <a:prstClr val="white">
                  <a:lumMod val="50000"/>
                </a:prst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7251836" y="4536591"/>
            <a:ext cx="16413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ko-KR" altLang="en-US" sz="1000" dirty="0" err="1" smtClean="0">
                <a:solidFill>
                  <a:srgbClr val="000000"/>
                </a:solidFill>
              </a:rPr>
              <a:t>엑셀불러오기</a:t>
            </a:r>
            <a:r>
              <a:rPr lang="ko-KR" altLang="en-US" sz="1000" dirty="0" smtClean="0">
                <a:solidFill>
                  <a:srgbClr val="000000"/>
                </a:solidFill>
              </a:rPr>
              <a:t> </a:t>
            </a:r>
            <a:r>
              <a:rPr lang="ko-KR" altLang="en-US" sz="1000" dirty="0" err="1" smtClean="0">
                <a:solidFill>
                  <a:srgbClr val="000000"/>
                </a:solidFill>
              </a:rPr>
              <a:t>오류시</a:t>
            </a:r>
            <a:r>
              <a:rPr lang="ko-KR" altLang="en-US" sz="1000" dirty="0" smtClean="0">
                <a:solidFill>
                  <a:srgbClr val="000000"/>
                </a:solidFill>
              </a:rPr>
              <a:t> </a:t>
            </a:r>
            <a:r>
              <a:rPr lang="en-US" altLang="ko-KR" sz="1000" dirty="0" smtClean="0">
                <a:solidFill>
                  <a:srgbClr val="000000"/>
                </a:solidFill>
              </a:rPr>
              <a:t/>
            </a:r>
            <a:br>
              <a:rPr lang="en-US" altLang="ko-KR" sz="1000" dirty="0" smtClean="0">
                <a:solidFill>
                  <a:srgbClr val="000000"/>
                </a:solidFill>
              </a:rPr>
            </a:br>
            <a:r>
              <a:rPr lang="ko-KR" altLang="en-US" sz="1000" dirty="0" smtClean="0">
                <a:solidFill>
                  <a:srgbClr val="000000"/>
                </a:solidFill>
              </a:rPr>
              <a:t>왼쪽 상단 </a:t>
            </a:r>
            <a:r>
              <a:rPr lang="en-US" altLang="ko-KR" sz="1000" dirty="0" smtClean="0">
                <a:solidFill>
                  <a:srgbClr val="000000"/>
                </a:solidFill>
              </a:rPr>
              <a:t>“</a:t>
            </a:r>
            <a:r>
              <a:rPr lang="ko-KR" altLang="en-US" sz="1000" dirty="0" smtClean="0">
                <a:solidFill>
                  <a:srgbClr val="000000"/>
                </a:solidFill>
              </a:rPr>
              <a:t>샘플양식다운</a:t>
            </a:r>
            <a:r>
              <a:rPr lang="en-US" altLang="ko-KR" sz="1000" dirty="0" smtClean="0">
                <a:solidFill>
                  <a:srgbClr val="000000"/>
                </a:solidFill>
              </a:rPr>
              <a:t>”</a:t>
            </a:r>
            <a:r>
              <a:rPr lang="ko-KR" altLang="en-US" sz="1000" dirty="0" smtClean="0">
                <a:solidFill>
                  <a:srgbClr val="000000"/>
                </a:solidFill>
              </a:rPr>
              <a:t> 받아 양식대로 수정 필요</a:t>
            </a:r>
            <a:endParaRPr lang="en-US" altLang="ko-KR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84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26"/>
          <p:cNvGrpSpPr>
            <a:grpSpLocks/>
          </p:cNvGrpSpPr>
          <p:nvPr/>
        </p:nvGrpSpPr>
        <p:grpSpPr bwMode="auto">
          <a:xfrm>
            <a:off x="7225813" y="1425150"/>
            <a:ext cx="1743613" cy="4911065"/>
            <a:chOff x="7295064" y="1357856"/>
            <a:chExt cx="2550883" cy="4879667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40840" cy="225019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circleNumDbPlain"/>
                <a:defRPr/>
              </a:pPr>
              <a:r>
                <a:rPr lang="ko-KR" altLang="en-US" sz="800" dirty="0" smtClean="0">
                  <a:solidFill>
                    <a:srgbClr val="000000"/>
                  </a:solidFill>
                </a:rPr>
                <a:t>이익잉여금 엑셀불러오기 </a:t>
              </a:r>
              <a:r>
                <a:rPr lang="ko-KR" altLang="en-US" sz="800" dirty="0" err="1" smtClean="0">
                  <a:solidFill>
                    <a:srgbClr val="000000"/>
                  </a:solidFill>
                </a:rPr>
                <a:t>입력사용법</a:t>
              </a:r>
              <a:r>
                <a:rPr lang="ko-KR" altLang="en-US" sz="800" dirty="0" smtClean="0">
                  <a:solidFill>
                    <a:srgbClr val="000000"/>
                  </a:solidFill>
                </a:rPr>
                <a:t> </a:t>
              </a:r>
              <a:r>
                <a:rPr lang="en-US" altLang="ko-KR" sz="800" dirty="0" smtClean="0">
                  <a:solidFill>
                    <a:srgbClr val="000000"/>
                  </a:solidFill>
                </a:rPr>
                <a:t>- </a:t>
              </a:r>
              <a:r>
                <a:rPr lang="ko-KR" altLang="en-US" sz="800" dirty="0" smtClean="0">
                  <a:solidFill>
                    <a:srgbClr val="000000"/>
                  </a:solidFill>
                </a:rPr>
                <a:t>팝업</a:t>
              </a:r>
              <a:endParaRPr lang="en-US" altLang="ko-KR" sz="8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변경사항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4145069"/>
              <a:ext cx="2540840" cy="209245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3952260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비고</a:t>
              </a:r>
              <a:endParaRPr lang="en-US" altLang="ko-KR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28" name="직사각형 127"/>
          <p:cNvSpPr/>
          <p:nvPr/>
        </p:nvSpPr>
        <p:spPr bwMode="auto">
          <a:xfrm>
            <a:off x="183050" y="1423990"/>
            <a:ext cx="6935541" cy="49122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394" tIns="34198" rIns="68394" bIns="34198" anchor="ctr"/>
          <a:lstStyle/>
          <a:p>
            <a:pPr>
              <a:spcBef>
                <a:spcPct val="10000"/>
              </a:spcBef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040469"/>
              </p:ext>
            </p:extLst>
          </p:nvPr>
        </p:nvGraphicFramePr>
        <p:xfrm>
          <a:off x="171466" y="887161"/>
          <a:ext cx="8808128" cy="48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0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7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변경사항</a:t>
                      </a:r>
                      <a:endParaRPr lang="en-US" altLang="ko-KR" sz="10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이익잉여금 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–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엑셀불러오기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(4/4)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개발완료일</a:t>
                      </a:r>
                      <a:endParaRPr lang="ko-KR" altLang="en-US" sz="1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2015.11.26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224575" y="4505974"/>
            <a:ext cx="1737987" cy="183024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/>
          <a:p>
            <a:pPr marL="153988" indent="-153988">
              <a:spcBef>
                <a:spcPts val="300"/>
              </a:spcBef>
              <a:spcAft>
                <a:spcPts val="300"/>
              </a:spcAft>
              <a:buFontTx/>
              <a:buAutoNum type="circleNumDbPlain"/>
              <a:defRPr/>
            </a:pPr>
            <a:endParaRPr lang="en-US" altLang="ko-KR" sz="800" dirty="0" smtClean="0">
              <a:solidFill>
                <a:srgbClr val="000000"/>
              </a:solidFill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86" y="1483379"/>
            <a:ext cx="6561683" cy="4781299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                                       </a:t>
            </a: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3</a:t>
            </a:r>
            <a:r>
              <a:rPr lang="en-US" altLang="ko-KR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. </a:t>
            </a:r>
            <a:r>
              <a:rPr lang="ko-KR" altLang="en-US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이익잉여금</a:t>
            </a:r>
            <a:endParaRPr lang="ko-KR" altLang="en-US" dirty="0">
              <a:solidFill>
                <a:prstClr val="white">
                  <a:lumMod val="50000"/>
                </a:prst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347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9" name="그룹 8"/>
          <p:cNvGrpSpPr/>
          <p:nvPr/>
        </p:nvGrpSpPr>
        <p:grpSpPr>
          <a:xfrm>
            <a:off x="325438" y="725959"/>
            <a:ext cx="7486922" cy="758825"/>
            <a:chOff x="325438" y="547688"/>
            <a:chExt cx="6757740" cy="758825"/>
          </a:xfrm>
        </p:grpSpPr>
        <p:pic>
          <p:nvPicPr>
            <p:cNvPr id="4098" name="_x184518280" descr="EMB00000b54260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438" y="547688"/>
              <a:ext cx="6383337" cy="758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_x197732104"/>
            <p:cNvSpPr>
              <a:spLocks noChangeArrowheads="1"/>
            </p:cNvSpPr>
            <p:nvPr/>
          </p:nvSpPr>
          <p:spPr bwMode="auto">
            <a:xfrm>
              <a:off x="1672978" y="669131"/>
              <a:ext cx="5410200" cy="515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3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Y울릉도B" pitchFamily="18" charset="-127"/>
                  <a:ea typeface="굴림" pitchFamily="50" charset="-127"/>
                  <a:cs typeface="굴림" pitchFamily="50" charset="-127"/>
                </a:rPr>
                <a:t>2017</a:t>
              </a:r>
              <a:r>
                <a:rPr kumimoji="1" lang="ko-KR" altLang="en-US" sz="3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년도 시공능력평가 일정</a:t>
              </a:r>
              <a:endPara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_x197732184"/>
          <p:cNvSpPr>
            <a:spLocks noChangeArrowheads="1"/>
          </p:cNvSpPr>
          <p:nvPr/>
        </p:nvSpPr>
        <p:spPr bwMode="auto">
          <a:xfrm>
            <a:off x="780777" y="836712"/>
            <a:ext cx="550863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35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Y울릉도B" pitchFamily="18" charset="-127"/>
                <a:ea typeface="굴림" pitchFamily="50" charset="-127"/>
                <a:cs typeface="굴림" pitchFamily="50" charset="-127"/>
              </a:rPr>
              <a:t>A</a:t>
            </a:r>
            <a:endParaRPr kumimoji="1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1" t="24906" r="21354" b="20361"/>
          <a:stretch/>
        </p:blipFill>
        <p:spPr bwMode="auto">
          <a:xfrm>
            <a:off x="297760" y="1650972"/>
            <a:ext cx="8450704" cy="4514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966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26"/>
          <p:cNvGrpSpPr>
            <a:grpSpLocks/>
          </p:cNvGrpSpPr>
          <p:nvPr/>
        </p:nvGrpSpPr>
        <p:grpSpPr bwMode="auto">
          <a:xfrm>
            <a:off x="7225813" y="1425150"/>
            <a:ext cx="1743613" cy="4911065"/>
            <a:chOff x="7295064" y="1357856"/>
            <a:chExt cx="2550883" cy="4879667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40840" cy="225019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circleNumDbPlain"/>
                <a:defRPr/>
              </a:pPr>
              <a:r>
                <a:rPr lang="ko-KR" altLang="en-US" sz="800" dirty="0" smtClean="0">
                  <a:solidFill>
                    <a:srgbClr val="000000"/>
                  </a:solidFill>
                </a:rPr>
                <a:t>건설공사원가명세서 화면내 </a:t>
              </a:r>
              <a:r>
                <a:rPr lang="en-US" altLang="ko-KR" sz="800" dirty="0" smtClean="0">
                  <a:solidFill>
                    <a:srgbClr val="000000"/>
                  </a:solidFill>
                </a:rPr>
                <a:t>[</a:t>
              </a:r>
              <a:r>
                <a:rPr lang="ko-KR" altLang="en-US" sz="800" dirty="0" smtClean="0">
                  <a:solidFill>
                    <a:srgbClr val="000000"/>
                  </a:solidFill>
                </a:rPr>
                <a:t>엑셀불러오기</a:t>
              </a:r>
              <a:r>
                <a:rPr lang="en-US" altLang="ko-KR" sz="800" dirty="0" smtClean="0">
                  <a:solidFill>
                    <a:srgbClr val="000000"/>
                  </a:solidFill>
                </a:rPr>
                <a:t>]</a:t>
              </a: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변경사항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4145069"/>
              <a:ext cx="2540840" cy="209245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3952260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비고</a:t>
              </a:r>
              <a:endParaRPr lang="en-US" altLang="ko-KR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28" name="직사각형 127"/>
          <p:cNvSpPr/>
          <p:nvPr/>
        </p:nvSpPr>
        <p:spPr bwMode="auto">
          <a:xfrm>
            <a:off x="183050" y="1423990"/>
            <a:ext cx="6935541" cy="49122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394" tIns="34198" rIns="68394" bIns="34198" anchor="ctr"/>
          <a:lstStyle/>
          <a:p>
            <a:pPr>
              <a:spcBef>
                <a:spcPct val="10000"/>
              </a:spcBef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365206"/>
              </p:ext>
            </p:extLst>
          </p:nvPr>
        </p:nvGraphicFramePr>
        <p:xfrm>
          <a:off x="171466" y="887161"/>
          <a:ext cx="8808128" cy="48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0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7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변경사항</a:t>
                      </a:r>
                      <a:endParaRPr lang="en-US" altLang="ko-KR" sz="10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건설공사원가명세서 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–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엑셀불러오기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(1/4)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개발완료일</a:t>
                      </a:r>
                      <a:endParaRPr lang="ko-KR" altLang="en-US" sz="1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2015.11.26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224575" y="4505974"/>
            <a:ext cx="1737987" cy="183024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/>
          <a:p>
            <a:pPr marL="153988" indent="-153988">
              <a:spcBef>
                <a:spcPts val="300"/>
              </a:spcBef>
              <a:spcAft>
                <a:spcPts val="300"/>
              </a:spcAft>
              <a:buFontTx/>
              <a:buAutoNum type="circleNumDbPlain"/>
              <a:defRPr/>
            </a:pPr>
            <a:endParaRPr lang="en-US" altLang="ko-KR" sz="8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13" name="개체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099732"/>
              </p:ext>
            </p:extLst>
          </p:nvPr>
        </p:nvGraphicFramePr>
        <p:xfrm>
          <a:off x="338418" y="1508033"/>
          <a:ext cx="6700794" cy="4420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2" name="Image" r:id="rId4" imgW="13079160" imgH="7974360" progId="Photoshop.Image.7">
                  <p:embed/>
                </p:oleObj>
              </mc:Choice>
              <mc:Fallback>
                <p:oleObj name="Image" r:id="rId4" imgW="13079160" imgH="7974360" progId="Photoshop.Image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8418" y="1508033"/>
                        <a:ext cx="6700794" cy="44201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직사각형 18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                            </a:t>
            </a: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4</a:t>
            </a:r>
            <a:r>
              <a:rPr lang="en-US" altLang="ko-KR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. </a:t>
            </a:r>
            <a:r>
              <a:rPr lang="ko-KR" altLang="en-US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건설공사원가명세</a:t>
            </a:r>
            <a:r>
              <a:rPr lang="ko-KR" altLang="en-US" dirty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서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3897033" y="2195899"/>
            <a:ext cx="863972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44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26"/>
          <p:cNvGrpSpPr>
            <a:grpSpLocks/>
          </p:cNvGrpSpPr>
          <p:nvPr/>
        </p:nvGrpSpPr>
        <p:grpSpPr bwMode="auto">
          <a:xfrm>
            <a:off x="7225813" y="1434403"/>
            <a:ext cx="1743613" cy="4911065"/>
            <a:chOff x="7295064" y="1357856"/>
            <a:chExt cx="2550883" cy="4879667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40840" cy="225019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circleNumDbPlain"/>
                <a:defRPr/>
              </a:pPr>
              <a:r>
                <a:rPr lang="ko-KR" altLang="en-US" sz="800" dirty="0" smtClean="0">
                  <a:solidFill>
                    <a:srgbClr val="000000"/>
                  </a:solidFill>
                </a:rPr>
                <a:t>엑셀불러오기 화면 </a:t>
              </a:r>
              <a:r>
                <a:rPr lang="en-US" altLang="ko-KR" sz="800" dirty="0" smtClean="0">
                  <a:solidFill>
                    <a:srgbClr val="000000"/>
                  </a:solidFill>
                </a:rPr>
                <a:t>DIV</a:t>
              </a:r>
              <a:r>
                <a:rPr lang="ko-KR" altLang="en-US" sz="800" dirty="0" smtClean="0">
                  <a:solidFill>
                    <a:srgbClr val="000000"/>
                  </a:solidFill>
                </a:rPr>
                <a:t>팝업 호출</a:t>
              </a:r>
              <a:endParaRPr lang="en-US" altLang="ko-KR" sz="8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변경사항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4145069"/>
              <a:ext cx="2540840" cy="209245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3952260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비고</a:t>
              </a:r>
              <a:endParaRPr lang="en-US" altLang="ko-KR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28" name="직사각형 127"/>
          <p:cNvSpPr/>
          <p:nvPr/>
        </p:nvSpPr>
        <p:spPr bwMode="auto">
          <a:xfrm>
            <a:off x="183050" y="1433243"/>
            <a:ext cx="6935541" cy="49122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394" tIns="34198" rIns="68394" bIns="34198" anchor="ctr"/>
          <a:lstStyle/>
          <a:p>
            <a:pPr>
              <a:spcBef>
                <a:spcPct val="10000"/>
              </a:spcBef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543587"/>
              </p:ext>
            </p:extLst>
          </p:nvPr>
        </p:nvGraphicFramePr>
        <p:xfrm>
          <a:off x="171466" y="896414"/>
          <a:ext cx="8808128" cy="48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0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7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변경사항</a:t>
                      </a:r>
                      <a:endParaRPr lang="en-US" altLang="ko-KR" sz="10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건설공사원가명세서 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–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엑셀불러오기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(2/4)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개발완료일</a:t>
                      </a:r>
                      <a:endParaRPr lang="ko-KR" altLang="en-US" sz="1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2015.11.26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224575" y="4515227"/>
            <a:ext cx="1737987" cy="183024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/>
          <a:p>
            <a:pPr marL="153988" indent="-153988">
              <a:spcBef>
                <a:spcPts val="300"/>
              </a:spcBef>
              <a:spcAft>
                <a:spcPts val="300"/>
              </a:spcAft>
              <a:buFontTx/>
              <a:buAutoNum type="circleNumDbPlain"/>
              <a:defRPr/>
            </a:pPr>
            <a:endParaRPr lang="en-US" altLang="ko-KR" sz="8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19" name="개체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4875944"/>
              </p:ext>
            </p:extLst>
          </p:nvPr>
        </p:nvGraphicFramePr>
        <p:xfrm>
          <a:off x="334985" y="1517286"/>
          <a:ext cx="6700794" cy="4420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6" name="Image" r:id="rId4" imgW="13079160" imgH="7974360" progId="Photoshop.Image.7">
                  <p:embed/>
                </p:oleObj>
              </mc:Choice>
              <mc:Fallback>
                <p:oleObj name="Image" r:id="rId4" imgW="13079160" imgH="7974360" progId="Photoshop.Image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4985" y="1517286"/>
                        <a:ext cx="6700794" cy="44201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직사각형 12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                            </a:t>
            </a: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4</a:t>
            </a:r>
            <a:r>
              <a:rPr lang="en-US" altLang="ko-KR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. </a:t>
            </a:r>
            <a:r>
              <a:rPr lang="ko-KR" altLang="en-US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건설공사원가명세</a:t>
            </a:r>
            <a:r>
              <a:rPr lang="ko-KR" altLang="en-US" dirty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서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7251836" y="4536591"/>
            <a:ext cx="16413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ko-KR" altLang="en-US" sz="1000" dirty="0" err="1" smtClean="0">
                <a:solidFill>
                  <a:srgbClr val="000000"/>
                </a:solidFill>
              </a:rPr>
              <a:t>엑셀불러오기</a:t>
            </a:r>
            <a:r>
              <a:rPr lang="ko-KR" altLang="en-US" sz="1000" dirty="0" smtClean="0">
                <a:solidFill>
                  <a:srgbClr val="000000"/>
                </a:solidFill>
              </a:rPr>
              <a:t> </a:t>
            </a:r>
            <a:r>
              <a:rPr lang="ko-KR" altLang="en-US" sz="1000" dirty="0" err="1" smtClean="0">
                <a:solidFill>
                  <a:srgbClr val="000000"/>
                </a:solidFill>
              </a:rPr>
              <a:t>오류시</a:t>
            </a:r>
            <a:r>
              <a:rPr lang="ko-KR" altLang="en-US" sz="1000" dirty="0" smtClean="0">
                <a:solidFill>
                  <a:srgbClr val="000000"/>
                </a:solidFill>
              </a:rPr>
              <a:t> </a:t>
            </a:r>
            <a:r>
              <a:rPr lang="en-US" altLang="ko-KR" sz="1000" dirty="0" smtClean="0">
                <a:solidFill>
                  <a:srgbClr val="000000"/>
                </a:solidFill>
              </a:rPr>
              <a:t/>
            </a:r>
            <a:br>
              <a:rPr lang="en-US" altLang="ko-KR" sz="1000" dirty="0" smtClean="0">
                <a:solidFill>
                  <a:srgbClr val="000000"/>
                </a:solidFill>
              </a:rPr>
            </a:br>
            <a:r>
              <a:rPr lang="ko-KR" altLang="en-US" sz="1000" dirty="0" smtClean="0">
                <a:solidFill>
                  <a:srgbClr val="000000"/>
                </a:solidFill>
              </a:rPr>
              <a:t>왼쪽 상단 </a:t>
            </a:r>
            <a:r>
              <a:rPr lang="en-US" altLang="ko-KR" sz="1000" dirty="0" smtClean="0">
                <a:solidFill>
                  <a:srgbClr val="000000"/>
                </a:solidFill>
              </a:rPr>
              <a:t>“</a:t>
            </a:r>
            <a:r>
              <a:rPr lang="ko-KR" altLang="en-US" sz="1000" dirty="0" smtClean="0">
                <a:solidFill>
                  <a:srgbClr val="000000"/>
                </a:solidFill>
              </a:rPr>
              <a:t>샘플양식다운</a:t>
            </a:r>
            <a:r>
              <a:rPr lang="en-US" altLang="ko-KR" sz="1000" dirty="0" smtClean="0">
                <a:solidFill>
                  <a:srgbClr val="000000"/>
                </a:solidFill>
              </a:rPr>
              <a:t>”</a:t>
            </a:r>
            <a:r>
              <a:rPr lang="ko-KR" altLang="en-US" sz="1000" dirty="0" smtClean="0">
                <a:solidFill>
                  <a:srgbClr val="000000"/>
                </a:solidFill>
              </a:rPr>
              <a:t> 받아 양식대로 수정 필요</a:t>
            </a:r>
            <a:endParaRPr lang="en-US" altLang="ko-KR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26"/>
          <p:cNvGrpSpPr>
            <a:grpSpLocks/>
          </p:cNvGrpSpPr>
          <p:nvPr/>
        </p:nvGrpSpPr>
        <p:grpSpPr bwMode="auto">
          <a:xfrm>
            <a:off x="7225813" y="1434115"/>
            <a:ext cx="1743613" cy="4911065"/>
            <a:chOff x="7295064" y="1357856"/>
            <a:chExt cx="2550883" cy="4879667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40840" cy="225019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circleNumDbPlain"/>
                <a:defRPr/>
              </a:pPr>
              <a:r>
                <a:rPr lang="ko-KR" altLang="en-US" sz="800" dirty="0" smtClean="0">
                  <a:solidFill>
                    <a:srgbClr val="000000"/>
                  </a:solidFill>
                </a:rPr>
                <a:t>불러 온 엑셀 자료를 협회 양식으로 변환 처리하여 저장 </a:t>
              </a:r>
              <a:endParaRPr lang="en-US" altLang="ko-KR" sz="8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변경사항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4145069"/>
              <a:ext cx="2540840" cy="209245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3952260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비고</a:t>
              </a:r>
              <a:endParaRPr lang="en-US" altLang="ko-KR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28" name="직사각형 127"/>
          <p:cNvSpPr/>
          <p:nvPr/>
        </p:nvSpPr>
        <p:spPr bwMode="auto">
          <a:xfrm>
            <a:off x="183050" y="1432955"/>
            <a:ext cx="6935541" cy="49122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394" tIns="34198" rIns="68394" bIns="34198" anchor="ctr"/>
          <a:lstStyle/>
          <a:p>
            <a:pPr>
              <a:spcBef>
                <a:spcPct val="10000"/>
              </a:spcBef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635559"/>
              </p:ext>
            </p:extLst>
          </p:nvPr>
        </p:nvGraphicFramePr>
        <p:xfrm>
          <a:off x="171466" y="896126"/>
          <a:ext cx="8808128" cy="48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0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7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변경사항</a:t>
                      </a:r>
                      <a:endParaRPr lang="en-US" altLang="ko-KR" sz="10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건설공사원가명세서 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–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엑셀불러오기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(3/4)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개발완료일</a:t>
                      </a:r>
                      <a:endParaRPr lang="ko-KR" altLang="en-US" sz="1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2015.11.26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224575" y="4514939"/>
            <a:ext cx="1737987" cy="183024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/>
          <a:p>
            <a:pPr marL="153988" indent="-153988">
              <a:spcBef>
                <a:spcPts val="300"/>
              </a:spcBef>
              <a:spcAft>
                <a:spcPts val="300"/>
              </a:spcAft>
              <a:buFontTx/>
              <a:buAutoNum type="circleNumDbPlain"/>
              <a:defRPr/>
            </a:pPr>
            <a:endParaRPr lang="en-US" altLang="ko-KR" sz="8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13" name="개체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1507827"/>
              </p:ext>
            </p:extLst>
          </p:nvPr>
        </p:nvGraphicFramePr>
        <p:xfrm>
          <a:off x="334986" y="1516997"/>
          <a:ext cx="6704226" cy="4422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0" name="Image" r:id="rId4" imgW="13079160" imgH="7974360" progId="Photoshop.Image.7">
                  <p:embed/>
                </p:oleObj>
              </mc:Choice>
              <mc:Fallback>
                <p:oleObj name="Image" r:id="rId4" imgW="13079160" imgH="7974360" progId="Photoshop.Image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4986" y="1516997"/>
                        <a:ext cx="6704226" cy="44224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직사각형 18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                            </a:t>
            </a: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4</a:t>
            </a:r>
            <a:r>
              <a:rPr lang="en-US" altLang="ko-KR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. </a:t>
            </a:r>
            <a:r>
              <a:rPr lang="ko-KR" altLang="en-US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건설공사원가명세</a:t>
            </a:r>
            <a:r>
              <a:rPr lang="ko-KR" altLang="en-US" dirty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서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7251836" y="4536591"/>
            <a:ext cx="16413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ko-KR" altLang="en-US" sz="1000" dirty="0" err="1" smtClean="0">
                <a:solidFill>
                  <a:srgbClr val="000000"/>
                </a:solidFill>
              </a:rPr>
              <a:t>엑셀불러오기</a:t>
            </a:r>
            <a:r>
              <a:rPr lang="ko-KR" altLang="en-US" sz="1000" dirty="0" smtClean="0">
                <a:solidFill>
                  <a:srgbClr val="000000"/>
                </a:solidFill>
              </a:rPr>
              <a:t> </a:t>
            </a:r>
            <a:r>
              <a:rPr lang="ko-KR" altLang="en-US" sz="1000" dirty="0" err="1" smtClean="0">
                <a:solidFill>
                  <a:srgbClr val="000000"/>
                </a:solidFill>
              </a:rPr>
              <a:t>오류시</a:t>
            </a:r>
            <a:r>
              <a:rPr lang="ko-KR" altLang="en-US" sz="1000" dirty="0" smtClean="0">
                <a:solidFill>
                  <a:srgbClr val="000000"/>
                </a:solidFill>
              </a:rPr>
              <a:t> </a:t>
            </a:r>
            <a:r>
              <a:rPr lang="en-US" altLang="ko-KR" sz="1000" dirty="0" smtClean="0">
                <a:solidFill>
                  <a:srgbClr val="000000"/>
                </a:solidFill>
              </a:rPr>
              <a:t/>
            </a:r>
            <a:br>
              <a:rPr lang="en-US" altLang="ko-KR" sz="1000" dirty="0" smtClean="0">
                <a:solidFill>
                  <a:srgbClr val="000000"/>
                </a:solidFill>
              </a:rPr>
            </a:br>
            <a:r>
              <a:rPr lang="ko-KR" altLang="en-US" sz="1000" dirty="0" smtClean="0">
                <a:solidFill>
                  <a:srgbClr val="000000"/>
                </a:solidFill>
              </a:rPr>
              <a:t>왼쪽 상단 </a:t>
            </a:r>
            <a:r>
              <a:rPr lang="en-US" altLang="ko-KR" sz="1000" dirty="0" smtClean="0">
                <a:solidFill>
                  <a:srgbClr val="000000"/>
                </a:solidFill>
              </a:rPr>
              <a:t>“</a:t>
            </a:r>
            <a:r>
              <a:rPr lang="ko-KR" altLang="en-US" sz="1000" dirty="0" smtClean="0">
                <a:solidFill>
                  <a:srgbClr val="000000"/>
                </a:solidFill>
              </a:rPr>
              <a:t>샘플양식다운</a:t>
            </a:r>
            <a:r>
              <a:rPr lang="en-US" altLang="ko-KR" sz="1000" dirty="0" smtClean="0">
                <a:solidFill>
                  <a:srgbClr val="000000"/>
                </a:solidFill>
              </a:rPr>
              <a:t>”</a:t>
            </a:r>
            <a:r>
              <a:rPr lang="ko-KR" altLang="en-US" sz="1000" dirty="0" smtClean="0">
                <a:solidFill>
                  <a:srgbClr val="000000"/>
                </a:solidFill>
              </a:rPr>
              <a:t> 받아 양식대로 수정 필요</a:t>
            </a:r>
            <a:endParaRPr lang="en-US" altLang="ko-KR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90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26"/>
          <p:cNvGrpSpPr>
            <a:grpSpLocks/>
          </p:cNvGrpSpPr>
          <p:nvPr/>
        </p:nvGrpSpPr>
        <p:grpSpPr bwMode="auto">
          <a:xfrm>
            <a:off x="7225813" y="1434115"/>
            <a:ext cx="1743613" cy="4911065"/>
            <a:chOff x="7295064" y="1357856"/>
            <a:chExt cx="2550883" cy="4879667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40840" cy="225019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circleNumDbPlain"/>
                <a:defRPr/>
              </a:pPr>
              <a:r>
                <a:rPr lang="ko-KR" altLang="en-US" sz="800" dirty="0" smtClean="0">
                  <a:solidFill>
                    <a:srgbClr val="000000"/>
                  </a:solidFill>
                </a:rPr>
                <a:t>건설공사원가명세서 엑셀불러오기 </a:t>
              </a:r>
              <a:r>
                <a:rPr lang="ko-KR" altLang="en-US" sz="800" dirty="0" err="1" smtClean="0">
                  <a:solidFill>
                    <a:srgbClr val="000000"/>
                  </a:solidFill>
                </a:rPr>
                <a:t>입력사용법</a:t>
              </a:r>
              <a:r>
                <a:rPr lang="ko-KR" altLang="en-US" sz="800" dirty="0" smtClean="0">
                  <a:solidFill>
                    <a:srgbClr val="000000"/>
                  </a:solidFill>
                </a:rPr>
                <a:t> </a:t>
              </a:r>
              <a:r>
                <a:rPr lang="en-US" altLang="ko-KR" sz="800" dirty="0" smtClean="0">
                  <a:solidFill>
                    <a:srgbClr val="000000"/>
                  </a:solidFill>
                </a:rPr>
                <a:t>- </a:t>
              </a:r>
              <a:r>
                <a:rPr lang="ko-KR" altLang="en-US" sz="800" dirty="0" smtClean="0">
                  <a:solidFill>
                    <a:srgbClr val="000000"/>
                  </a:solidFill>
                </a:rPr>
                <a:t>팝업</a:t>
              </a:r>
              <a:endParaRPr lang="en-US" altLang="ko-KR" sz="8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변경사항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4145069"/>
              <a:ext cx="2540840" cy="209245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/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3952260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ko-KR" altLang="en-US" sz="800" dirty="0" smtClean="0">
                  <a:solidFill>
                    <a:prstClr val="white"/>
                  </a:solidFill>
                </a:rPr>
                <a:t>비고</a:t>
              </a:r>
              <a:endParaRPr lang="en-US" altLang="ko-KR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28" name="직사각형 127"/>
          <p:cNvSpPr/>
          <p:nvPr/>
        </p:nvSpPr>
        <p:spPr bwMode="auto">
          <a:xfrm>
            <a:off x="183050" y="1432955"/>
            <a:ext cx="6935541" cy="49122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394" tIns="34198" rIns="68394" bIns="34198" anchor="ctr"/>
          <a:lstStyle/>
          <a:p>
            <a:pPr>
              <a:spcBef>
                <a:spcPct val="10000"/>
              </a:spcBef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560972"/>
              </p:ext>
            </p:extLst>
          </p:nvPr>
        </p:nvGraphicFramePr>
        <p:xfrm>
          <a:off x="171466" y="896126"/>
          <a:ext cx="8808128" cy="487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0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7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변경사항</a:t>
                      </a:r>
                      <a:endParaRPr lang="en-US" altLang="ko-KR" sz="10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건설공사원가명세서 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–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엑셀불러오기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(4/4)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개발완료일</a:t>
                      </a:r>
                      <a:endParaRPr lang="ko-KR" altLang="en-US" sz="1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2015.11.26</a:t>
                      </a:r>
                      <a:endParaRPr lang="ko-KR" altLang="en-US" sz="1000" dirty="0"/>
                    </a:p>
                  </a:txBody>
                  <a:tcPr marL="84406" marR="8440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224575" y="4514939"/>
            <a:ext cx="1737987" cy="183024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/>
          <a:p>
            <a:pPr marL="153988" indent="-153988">
              <a:spcBef>
                <a:spcPts val="300"/>
              </a:spcBef>
              <a:spcAft>
                <a:spcPts val="300"/>
              </a:spcAft>
              <a:buFontTx/>
              <a:buAutoNum type="circleNumDbPlain"/>
              <a:defRPr/>
            </a:pPr>
            <a:endParaRPr lang="en-US" altLang="ko-KR" sz="800" dirty="0" smtClean="0">
              <a:solidFill>
                <a:srgbClr val="000000"/>
              </a:solidFill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86" y="1492344"/>
            <a:ext cx="6561684" cy="4781300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재무제표 신고방법 간소화                            </a:t>
            </a:r>
            <a:r>
              <a:rPr lang="en-US" altLang="ko-KR" sz="2000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4</a:t>
            </a:r>
            <a:r>
              <a:rPr lang="en-US" altLang="ko-KR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. </a:t>
            </a:r>
            <a:r>
              <a:rPr lang="ko-KR" altLang="en-US" dirty="0" smtClean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건설공사원가명세</a:t>
            </a:r>
            <a:r>
              <a:rPr lang="ko-KR" altLang="en-US" dirty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서</a:t>
            </a:r>
          </a:p>
        </p:txBody>
      </p:sp>
    </p:spTree>
    <p:extLst>
      <p:ext uri="{BB962C8B-B14F-4D97-AF65-F5344CB8AC3E}">
        <p14:creationId xmlns:p14="http://schemas.microsoft.com/office/powerpoint/2010/main" val="16853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899592" y="2780928"/>
            <a:ext cx="7509469" cy="885825"/>
            <a:chOff x="919553" y="3717032"/>
            <a:chExt cx="7509469" cy="885825"/>
          </a:xfrm>
        </p:grpSpPr>
        <p:pic>
          <p:nvPicPr>
            <p:cNvPr id="46" name="_x196821032" descr="EMB00000b5425b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553" y="3717032"/>
              <a:ext cx="6743700" cy="885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_x196823192"/>
            <p:cNvSpPr>
              <a:spLocks noChangeArrowheads="1"/>
            </p:cNvSpPr>
            <p:nvPr/>
          </p:nvSpPr>
          <p:spPr bwMode="auto">
            <a:xfrm>
              <a:off x="1299581" y="3815775"/>
              <a:ext cx="595313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4000" b="1" dirty="0" smtClean="0">
                  <a:solidFill>
                    <a:srgbClr val="FFFFFF"/>
                  </a:solidFill>
                  <a:latin typeface="+mn-ea"/>
                  <a:cs typeface="굴림" pitchFamily="50" charset="-127"/>
                </a:rPr>
                <a:t>4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굴림" pitchFamily="50" charset="-127"/>
              </a:endParaRPr>
            </a:p>
          </p:txBody>
        </p:sp>
        <p:sp>
          <p:nvSpPr>
            <p:cNvPr id="48" name="_x196823912"/>
            <p:cNvSpPr>
              <a:spLocks noChangeArrowheads="1"/>
            </p:cNvSpPr>
            <p:nvPr/>
          </p:nvSpPr>
          <p:spPr bwMode="auto">
            <a:xfrm>
              <a:off x="2247297" y="3811488"/>
              <a:ext cx="6181725" cy="696912"/>
            </a:xfrm>
            <a:prstGeom prst="roundRect">
              <a:avLst>
                <a:gd name="adj" fmla="val 200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3200" dirty="0" smtClean="0">
                  <a:solidFill>
                    <a:srgbClr val="000000"/>
                  </a:solidFill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기타 사항</a:t>
              </a:r>
              <a:endParaRPr kumimoji="1" lang="ko-KR" altLang="en-US" dirty="0"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696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31"/>
          <p:cNvSpPr>
            <a:spLocks noChangeArrowheads="1"/>
          </p:cNvSpPr>
          <p:nvPr/>
        </p:nvSpPr>
        <p:spPr bwMode="auto">
          <a:xfrm>
            <a:off x="457200" y="1295400"/>
            <a:ext cx="8229600" cy="4724400"/>
          </a:xfrm>
          <a:prstGeom prst="roundRect">
            <a:avLst>
              <a:gd name="adj" fmla="val 5157"/>
            </a:avLst>
          </a:prstGeom>
          <a:gradFill rotWithShape="0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28575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" name="Text Box 1027"/>
          <p:cNvSpPr txBox="1">
            <a:spLocks noChangeArrowheads="1"/>
          </p:cNvSpPr>
          <p:nvPr/>
        </p:nvSpPr>
        <p:spPr bwMode="auto">
          <a:xfrm>
            <a:off x="1251074" y="1820416"/>
            <a:ext cx="685800" cy="632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096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10668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6002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24003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32004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36576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41148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45720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50292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0" fontAlgn="ctr" latinLnBrk="0" hangingPunct="0">
              <a:lnSpc>
                <a:spcPct val="130000"/>
              </a:lnSpc>
              <a:spcBef>
                <a:spcPct val="50000"/>
              </a:spcBef>
              <a:buFont typeface="Symbol" pitchFamily="18" charset="2"/>
              <a:buNone/>
            </a:pPr>
            <a:r>
              <a:rPr lang="en-US" altLang="ko-KR" sz="2700" dirty="0">
                <a:latin typeface="HY울릉도M" pitchFamily="18" charset="-127"/>
                <a:ea typeface="HY울릉도M" pitchFamily="18" charset="-127"/>
              </a:rPr>
              <a:t>I</a:t>
            </a:r>
            <a:r>
              <a:rPr lang="en-US" altLang="ko-KR" sz="2700" dirty="0" smtClean="0">
                <a:latin typeface="HY울릉도M" pitchFamily="18" charset="-127"/>
                <a:ea typeface="HY울릉도M" pitchFamily="18" charset="-127"/>
              </a:rPr>
              <a:t>.</a:t>
            </a:r>
          </a:p>
        </p:txBody>
      </p:sp>
      <p:sp>
        <p:nvSpPr>
          <p:cNvPr id="7" name="AutoShape 1028"/>
          <p:cNvSpPr>
            <a:spLocks noChangeArrowheads="1"/>
          </p:cNvSpPr>
          <p:nvPr/>
        </p:nvSpPr>
        <p:spPr bwMode="auto">
          <a:xfrm>
            <a:off x="978024" y="1896616"/>
            <a:ext cx="6258272" cy="62071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0066FF"/>
              </a:gs>
              <a:gs pos="100000">
                <a:srgbClr val="0066FF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bg1"/>
            </a:solidFill>
            <a:round/>
            <a:headEnd/>
            <a:tailEnd/>
          </a:ln>
          <a:effectLst>
            <a:outerShdw dist="99190" dir="3011666" algn="ctr" rotWithShape="0">
              <a:srgbClr val="66CCFF">
                <a:alpha val="50000"/>
              </a:srgbClr>
            </a:outerShdw>
          </a:effectLst>
        </p:spPr>
        <p:txBody>
          <a:bodyPr wrap="none" lIns="90000" tIns="46800" rIns="90000" bIns="46800" anchor="ctr"/>
          <a:lstStyle/>
          <a:p>
            <a:pPr marL="192088" algn="ctr">
              <a:lnSpc>
                <a:spcPct val="90000"/>
              </a:lnSpc>
            </a:pPr>
            <a:r>
              <a:rPr lang="ko-KR" altLang="en-US" sz="29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실적신고 등 변경 사항 안내</a:t>
            </a:r>
            <a:endParaRPr lang="ko-KR" altLang="en-US" sz="29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0" name="Freeform 1029"/>
          <p:cNvSpPr>
            <a:spLocks/>
          </p:cNvSpPr>
          <p:nvPr/>
        </p:nvSpPr>
        <p:spPr bwMode="auto">
          <a:xfrm>
            <a:off x="2843808" y="2613273"/>
            <a:ext cx="3960440" cy="500062"/>
          </a:xfrm>
          <a:custGeom>
            <a:avLst/>
            <a:gdLst>
              <a:gd name="T0" fmla="*/ 0 w 1832"/>
              <a:gd name="T1" fmla="*/ 0 h 458"/>
              <a:gd name="T2" fmla="*/ 0 w 1832"/>
              <a:gd name="T3" fmla="*/ 458 h 458"/>
              <a:gd name="T4" fmla="*/ 1832 w 1832"/>
              <a:gd name="T5" fmla="*/ 458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2" h="458">
                <a:moveTo>
                  <a:pt x="0" y="0"/>
                </a:moveTo>
                <a:lnTo>
                  <a:pt x="0" y="458"/>
                </a:lnTo>
                <a:lnTo>
                  <a:pt x="1832" y="458"/>
                </a:lnTo>
              </a:path>
            </a:pathLst>
          </a:custGeom>
          <a:noFill/>
          <a:ln w="19050" cap="flat" cmpd="sng">
            <a:solidFill>
              <a:srgbClr val="FFCC00"/>
            </a:solidFill>
            <a:prstDash val="solid"/>
            <a:round/>
            <a:headEnd type="oval" w="med" len="med"/>
            <a:tailEnd type="oval" w="med" len="med"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" name="Rectangle 1030"/>
          <p:cNvSpPr>
            <a:spLocks noChangeArrowheads="1"/>
          </p:cNvSpPr>
          <p:nvPr/>
        </p:nvSpPr>
        <p:spPr bwMode="auto">
          <a:xfrm>
            <a:off x="2918420" y="3221284"/>
            <a:ext cx="3885828" cy="2223939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6699FF"/>
            </a:solidFill>
            <a:miter lim="800000"/>
            <a:headEnd/>
            <a:tailEnd/>
          </a:ln>
          <a:effectLst>
            <a:prstShdw prst="shdw18" dist="17961" dir="13500000">
              <a:srgbClr val="6699FF">
                <a:gamma/>
                <a:shade val="60000"/>
                <a:invGamma/>
              </a:srgbClr>
            </a:prstShdw>
          </a:effectLst>
        </p:spPr>
        <p:txBody>
          <a:bodyPr anchor="ctr"/>
          <a:lstStyle/>
          <a:p>
            <a:pPr marL="457200" indent="-457200">
              <a:spcAft>
                <a:spcPct val="40000"/>
              </a:spcAft>
              <a:buClr>
                <a:srgbClr val="003366"/>
              </a:buClr>
              <a:buFontTx/>
              <a:buAutoNum type="arabicPeriod"/>
            </a:pPr>
            <a:r>
              <a:rPr lang="ko-KR" altLang="en-US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발주자 온라인 기성실적 </a:t>
            </a:r>
            <a:r>
              <a:rPr lang="en-US" altLang="ko-KR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/>
            </a:r>
            <a:br>
              <a:rPr lang="en-US" altLang="ko-KR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</a:br>
            <a:r>
              <a:rPr lang="ko-KR" altLang="en-US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승인시스템 안내</a:t>
            </a:r>
            <a:r>
              <a:rPr lang="en-US" altLang="ko-KR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/>
            </a:r>
            <a:br>
              <a:rPr lang="en-US" altLang="ko-KR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</a:br>
            <a:r>
              <a:rPr lang="en-US" altLang="ko-KR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(2017</a:t>
            </a:r>
            <a:r>
              <a:rPr lang="ko-KR" altLang="en-US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년도 사업계획</a:t>
            </a:r>
            <a:r>
              <a:rPr lang="en-US" altLang="ko-KR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)</a:t>
            </a:r>
          </a:p>
          <a:p>
            <a:pPr marL="457200" indent="-457200">
              <a:spcAft>
                <a:spcPct val="40000"/>
              </a:spcAft>
              <a:buClr>
                <a:srgbClr val="003366"/>
              </a:buClr>
              <a:buFontTx/>
              <a:buAutoNum type="arabicPeriod"/>
            </a:pPr>
            <a:r>
              <a:rPr lang="ko-KR" altLang="en-US" sz="1800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기성실적증명서 발급 및 활용 동의서 안내</a:t>
            </a:r>
            <a:endParaRPr lang="en-US" altLang="ko-KR" sz="1800" dirty="0" smtClean="0">
              <a:solidFill>
                <a:srgbClr val="004442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8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45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759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22325" y="2260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-5437112" y="18049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0" name="AutoShape 107"/>
          <p:cNvSpPr>
            <a:spLocks noChangeArrowheads="1"/>
          </p:cNvSpPr>
          <p:nvPr/>
        </p:nvSpPr>
        <p:spPr bwMode="auto">
          <a:xfrm>
            <a:off x="711447" y="880145"/>
            <a:ext cx="6077967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773360" y="884908"/>
            <a:ext cx="601605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발주자  온라인 기성실적 승인시스템 구성도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2" name="AutoShape 109"/>
          <p:cNvSpPr>
            <a:spLocks noChangeArrowheads="1"/>
          </p:cNvSpPr>
          <p:nvPr/>
        </p:nvSpPr>
        <p:spPr bwMode="auto">
          <a:xfrm flipH="1">
            <a:off x="6903045" y="880145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AutoShape 110"/>
          <p:cNvSpPr>
            <a:spLocks noChangeArrowheads="1"/>
          </p:cNvSpPr>
          <p:nvPr/>
        </p:nvSpPr>
        <p:spPr bwMode="auto">
          <a:xfrm>
            <a:off x="535235" y="880145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1"/>
          <p:cNvSpPr>
            <a:spLocks noChangeArrowheads="1"/>
          </p:cNvSpPr>
          <p:nvPr/>
        </p:nvSpPr>
        <p:spPr bwMode="auto">
          <a:xfrm flipH="1">
            <a:off x="7163395" y="880145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2"/>
          <p:cNvSpPr>
            <a:spLocks noChangeArrowheads="1"/>
          </p:cNvSpPr>
          <p:nvPr/>
        </p:nvSpPr>
        <p:spPr bwMode="auto">
          <a:xfrm>
            <a:off x="409823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3"/>
          <p:cNvSpPr>
            <a:spLocks noChangeArrowheads="1"/>
          </p:cNvSpPr>
          <p:nvPr/>
        </p:nvSpPr>
        <p:spPr bwMode="auto">
          <a:xfrm>
            <a:off x="7377708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822325" y="446976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2" name="모서리가 둥근 직사각형 71"/>
          <p:cNvSpPr/>
          <p:nvPr/>
        </p:nvSpPr>
        <p:spPr>
          <a:xfrm>
            <a:off x="395288" y="1412874"/>
            <a:ext cx="8267351" cy="4873859"/>
          </a:xfrm>
          <a:prstGeom prst="roundRect">
            <a:avLst/>
          </a:prstGeom>
          <a:solidFill>
            <a:srgbClr val="FFFFCC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타원 72"/>
          <p:cNvSpPr/>
          <p:nvPr/>
        </p:nvSpPr>
        <p:spPr>
          <a:xfrm>
            <a:off x="462074" y="2769222"/>
            <a:ext cx="1353866" cy="117312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err="1" smtClean="0">
                <a:solidFill>
                  <a:schemeClr val="tx1"/>
                </a:solidFill>
              </a:rPr>
              <a:t>건설사</a:t>
            </a:r>
            <a:endParaRPr lang="ko-KR" altLang="en-US" sz="2000" dirty="0"/>
          </a:p>
        </p:txBody>
      </p:sp>
      <p:sp>
        <p:nvSpPr>
          <p:cNvPr id="74" name="타원 73"/>
          <p:cNvSpPr/>
          <p:nvPr/>
        </p:nvSpPr>
        <p:spPr>
          <a:xfrm>
            <a:off x="7274731" y="2646205"/>
            <a:ext cx="1309961" cy="12396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</a:rPr>
              <a:t>CAK</a:t>
            </a:r>
          </a:p>
          <a:p>
            <a:pPr algn="ctr"/>
            <a:endParaRPr lang="en-US" altLang="ko-KR" b="1" dirty="0" smtClean="0">
              <a:solidFill>
                <a:schemeClr val="tx1"/>
              </a:solidFill>
            </a:endParaRPr>
          </a:p>
        </p:txBody>
      </p:sp>
      <p:cxnSp>
        <p:nvCxnSpPr>
          <p:cNvPr id="75" name="꺾인 연결선 74"/>
          <p:cNvCxnSpPr>
            <a:stCxn id="73" idx="0"/>
            <a:endCxn id="74" idx="0"/>
          </p:cNvCxnSpPr>
          <p:nvPr/>
        </p:nvCxnSpPr>
        <p:spPr>
          <a:xfrm rot="5400000" flipH="1" flipV="1">
            <a:off x="4472851" y="-687638"/>
            <a:ext cx="123017" cy="6790705"/>
          </a:xfrm>
          <a:prstGeom prst="bentConnector3">
            <a:avLst>
              <a:gd name="adj1" fmla="val 519440"/>
            </a:avLst>
          </a:prstGeom>
          <a:ln w="152400">
            <a:solidFill>
              <a:schemeClr val="accent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아래쪽 화살표 75"/>
          <p:cNvSpPr/>
          <p:nvPr/>
        </p:nvSpPr>
        <p:spPr>
          <a:xfrm rot="17723833">
            <a:off x="3018544" y="2752019"/>
            <a:ext cx="288032" cy="2826358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7" name="아래쪽 화살표 76"/>
          <p:cNvSpPr/>
          <p:nvPr/>
        </p:nvSpPr>
        <p:spPr>
          <a:xfrm rot="6909431">
            <a:off x="2811852" y="2965588"/>
            <a:ext cx="288032" cy="2817173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0" name="직사각형 79"/>
          <p:cNvSpPr/>
          <p:nvPr/>
        </p:nvSpPr>
        <p:spPr>
          <a:xfrm rot="1455391">
            <a:off x="2040890" y="3536639"/>
            <a:ext cx="1963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/>
              <a:t>① 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기성실적 입력</a:t>
            </a:r>
            <a:endParaRPr lang="ko-KR" altLang="en-US" b="1" dirty="0"/>
          </a:p>
        </p:txBody>
      </p:sp>
      <p:sp>
        <p:nvSpPr>
          <p:cNvPr id="82" name="직사각형 81"/>
          <p:cNvSpPr/>
          <p:nvPr/>
        </p:nvSpPr>
        <p:spPr>
          <a:xfrm rot="1447570">
            <a:off x="1526199" y="4471680"/>
            <a:ext cx="18966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0">
              <a:spcBef>
                <a:spcPct val="0"/>
              </a:spcBef>
            </a:pPr>
            <a:r>
              <a:rPr lang="ko-KR" altLang="en-US" b="1" dirty="0" smtClean="0"/>
              <a:t>② 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발주자 </a:t>
            </a:r>
            <a:endParaRPr lang="en-US" altLang="ko-KR" b="1" dirty="0" smtClean="0">
              <a:effectLst/>
              <a:latin typeface="맑은 고딕 (본문)"/>
              <a:ea typeface="굴림체" pitchFamily="49" charset="-127"/>
            </a:endParaRPr>
          </a:p>
          <a:p>
            <a:pPr latinLnBrk="0">
              <a:spcBef>
                <a:spcPct val="0"/>
              </a:spcBef>
            </a:pPr>
            <a:r>
              <a:rPr lang="en-US" altLang="ko-KR" b="1" dirty="0">
                <a:latin typeface="맑은 고딕 (본문)"/>
                <a:ea typeface="굴림체" pitchFamily="49" charset="-127"/>
              </a:rPr>
              <a:t> </a:t>
            </a:r>
            <a:r>
              <a:rPr lang="en-US" altLang="ko-KR" b="1" dirty="0" smtClean="0">
                <a:latin typeface="맑은 고딕 (본문)"/>
                <a:ea typeface="굴림체" pitchFamily="49" charset="-127"/>
              </a:rPr>
              <a:t>  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승인결과</a:t>
            </a:r>
            <a: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  <a:t> </a:t>
            </a:r>
            <a:r>
              <a:rPr lang="ko-KR" altLang="en-US" b="1" dirty="0" smtClean="0">
                <a:latin typeface="맑은 고딕 (본문)"/>
                <a:ea typeface="굴림체" pitchFamily="49" charset="-127"/>
              </a:rPr>
              <a:t>통보</a:t>
            </a:r>
            <a:endParaRPr lang="ko-KR" altLang="en-US" b="1" dirty="0"/>
          </a:p>
        </p:txBody>
      </p:sp>
      <p:sp>
        <p:nvSpPr>
          <p:cNvPr id="84" name="직사각형 83"/>
          <p:cNvSpPr/>
          <p:nvPr/>
        </p:nvSpPr>
        <p:spPr>
          <a:xfrm>
            <a:off x="3203632" y="1556792"/>
            <a:ext cx="2664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/>
              <a:t>③ 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신고 서류</a:t>
            </a:r>
            <a: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  <a:t>(</a:t>
            </a:r>
            <a:r>
              <a:rPr lang="ko-KR" altLang="en-US" b="1" dirty="0" smtClean="0">
                <a:latin typeface="맑은 고딕 (본문)"/>
                <a:ea typeface="굴림체" pitchFamily="49" charset="-127"/>
              </a:rPr>
              <a:t>종이</a:t>
            </a:r>
            <a:r>
              <a:rPr lang="en-US" altLang="ko-KR" b="1" dirty="0" smtClean="0">
                <a:latin typeface="맑은 고딕 (본문)"/>
                <a:ea typeface="굴림체" pitchFamily="49" charset="-127"/>
              </a:rPr>
              <a:t>)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 제출</a:t>
            </a:r>
            <a:endParaRPr lang="en-US" altLang="ko-KR" b="1" dirty="0" smtClean="0">
              <a:effectLst/>
              <a:latin typeface="맑은 고딕 (본문)"/>
              <a:ea typeface="굴림체" pitchFamily="49" charset="-127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4500932" y="461017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실적승인</a:t>
            </a:r>
            <a:endParaRPr lang="ko-KR" altLang="en-US" dirty="0"/>
          </a:p>
        </p:txBody>
      </p:sp>
      <p:sp>
        <p:nvSpPr>
          <p:cNvPr id="89" name="직사각형 88"/>
          <p:cNvSpPr/>
          <p:nvPr/>
        </p:nvSpPr>
        <p:spPr>
          <a:xfrm>
            <a:off x="7216540" y="3244334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&lt;</a:t>
            </a:r>
            <a:r>
              <a:rPr lang="ko-KR" altLang="en-US" b="1" dirty="0" smtClean="0">
                <a:solidFill>
                  <a:schemeClr val="tx1"/>
                </a:solidFill>
              </a:rPr>
              <a:t>실적평가</a:t>
            </a:r>
            <a:r>
              <a:rPr lang="en-US" altLang="ko-KR" b="1" dirty="0" smtClean="0">
                <a:solidFill>
                  <a:schemeClr val="tx1"/>
                </a:solidFill>
              </a:rPr>
              <a:t>&gt;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94" name="직사각형 93"/>
          <p:cNvSpPr/>
          <p:nvPr/>
        </p:nvSpPr>
        <p:spPr>
          <a:xfrm>
            <a:off x="323528" y="260648"/>
            <a:ext cx="8734598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실적신고 등 변경사항 안내     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1.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발주자 온라인 기성실적 승인시스템 안내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192088">
              <a:lnSpc>
                <a:spcPct val="90000"/>
              </a:lnSpc>
            </a:pP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5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46</a:t>
            </a:fld>
            <a:endParaRPr lang="ko-KR" altLang="en-US"/>
          </a:p>
        </p:txBody>
      </p:sp>
      <p:sp>
        <p:nvSpPr>
          <p:cNvPr id="36" name="타원 35"/>
          <p:cNvSpPr/>
          <p:nvPr/>
        </p:nvSpPr>
        <p:spPr>
          <a:xfrm>
            <a:off x="3982897" y="5013177"/>
            <a:ext cx="1368152" cy="11731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발주자</a:t>
            </a:r>
            <a:endParaRPr lang="en-US" altLang="ko-KR" sz="2000" b="1" dirty="0" smtClean="0">
              <a:solidFill>
                <a:schemeClr val="tx1"/>
              </a:solidFill>
            </a:endParaRPr>
          </a:p>
          <a:p>
            <a:pPr algn="ctr"/>
            <a:endParaRPr lang="en-US" altLang="ko-KR" sz="2000" b="1" dirty="0">
              <a:solidFill>
                <a:schemeClr val="tx1"/>
              </a:solidFill>
            </a:endParaRPr>
          </a:p>
          <a:p>
            <a:pPr algn="ctr"/>
            <a:endParaRPr lang="ko-KR" altLang="en-US" sz="2000" b="1" dirty="0">
              <a:solidFill>
                <a:schemeClr val="tx1"/>
              </a:solidFill>
            </a:endParaRPr>
          </a:p>
        </p:txBody>
      </p:sp>
      <p:sp>
        <p:nvSpPr>
          <p:cNvPr id="37" name="Rectangle 72"/>
          <p:cNvSpPr>
            <a:spLocks noChangeArrowheads="1"/>
          </p:cNvSpPr>
          <p:nvPr/>
        </p:nvSpPr>
        <p:spPr bwMode="auto">
          <a:xfrm>
            <a:off x="3970008" y="5516712"/>
            <a:ext cx="140202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9995C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1004888" eaLnBrk="0" latinLnBrk="1" hangingPunct="0">
              <a:spcBef>
                <a:spcPct val="20000"/>
              </a:spcBef>
              <a:buChar char="•"/>
              <a:defRPr kumimoji="1" sz="35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501650" indent="-314325" defTabSz="1004888" eaLnBrk="0" latinLnBrk="1" hangingPunct="0">
              <a:spcBef>
                <a:spcPct val="20000"/>
              </a:spcBef>
              <a:buChar char="–"/>
              <a:defRPr kumimoji="1" sz="3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004888" indent="-250825" defTabSz="1004888" eaLnBrk="0" latinLnBrk="1" hangingPunct="0">
              <a:spcBef>
                <a:spcPct val="20000"/>
              </a:spcBef>
              <a:buChar char="•"/>
              <a:defRPr kumimoji="1" sz="27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508125" indent="-250825" defTabSz="1004888" eaLnBrk="0" latinLnBrk="1" hangingPunct="0">
              <a:spcBef>
                <a:spcPct val="20000"/>
              </a:spcBef>
              <a:buChar char="–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09775" indent="-250825" defTabSz="1004888" eaLnBrk="0" latinLnBrk="1" hangingPunct="0">
              <a:spcBef>
                <a:spcPct val="20000"/>
              </a:spcBef>
              <a:buChar char="»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466975" indent="-250825" defTabSz="10048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24175" indent="-250825" defTabSz="10048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381375" indent="-250825" defTabSz="10048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38575" indent="-250825" defTabSz="10048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ko-KR" altLang="en-US" sz="1200" b="1" dirty="0" smtClean="0">
                <a:effectLst/>
                <a:latin typeface="맑은 고딕 (본문)"/>
                <a:ea typeface="굴림체" pitchFamily="49" charset="-127"/>
              </a:rPr>
              <a:t>자사 </a:t>
            </a:r>
            <a:r>
              <a:rPr lang="ko-KR" altLang="en-US" sz="1200" b="1" dirty="0" err="1" smtClean="0">
                <a:effectLst/>
                <a:latin typeface="맑은 고딕 (본문)"/>
                <a:ea typeface="굴림체" pitchFamily="49" charset="-127"/>
              </a:rPr>
              <a:t>발주건에</a:t>
            </a:r>
            <a:r>
              <a:rPr lang="ko-KR" altLang="en-US" sz="1200" b="1" dirty="0" smtClean="0">
                <a:effectLst/>
                <a:latin typeface="맑은 고딕 (본문)"/>
                <a:ea typeface="굴림체" pitchFamily="49" charset="-127"/>
              </a:rPr>
              <a:t> 한해 </a:t>
            </a:r>
            <a:r>
              <a:rPr lang="en-US" altLang="ko-KR" sz="1200" b="1" dirty="0" smtClean="0">
                <a:effectLst/>
                <a:latin typeface="맑은 고딕 (본문)"/>
                <a:ea typeface="굴림체" pitchFamily="49" charset="-127"/>
              </a:rPr>
              <a:t/>
            </a:r>
            <a:br>
              <a:rPr lang="en-US" altLang="ko-KR" sz="1200" b="1" dirty="0" smtClean="0">
                <a:effectLst/>
                <a:latin typeface="맑은 고딕 (본문)"/>
                <a:ea typeface="굴림체" pitchFamily="49" charset="-127"/>
              </a:rPr>
            </a:br>
            <a:r>
              <a:rPr lang="ko-KR" altLang="en-US" sz="1200" b="1" dirty="0" err="1" smtClean="0">
                <a:effectLst/>
                <a:latin typeface="맑은 고딕 (본문)"/>
                <a:ea typeface="굴림체" pitchFamily="49" charset="-127"/>
              </a:rPr>
              <a:t>건설사</a:t>
            </a:r>
            <a:r>
              <a:rPr lang="ko-KR" altLang="en-US" sz="1200" b="1" dirty="0" smtClean="0">
                <a:effectLst/>
                <a:latin typeface="맑은 고딕 (본문)"/>
                <a:ea typeface="굴림체" pitchFamily="49" charset="-127"/>
              </a:rPr>
              <a:t> 신고자료 </a:t>
            </a:r>
            <a:r>
              <a:rPr lang="en-US" altLang="ko-KR" sz="1200" b="1" dirty="0" smtClean="0">
                <a:effectLst/>
                <a:latin typeface="맑은 고딕 (본문)"/>
                <a:ea typeface="굴림체" pitchFamily="49" charset="-127"/>
              </a:rPr>
              <a:t/>
            </a:r>
            <a:br>
              <a:rPr lang="en-US" altLang="ko-KR" sz="1200" b="1" dirty="0" smtClean="0">
                <a:effectLst/>
                <a:latin typeface="맑은 고딕 (본문)"/>
                <a:ea typeface="굴림체" pitchFamily="49" charset="-127"/>
              </a:rPr>
            </a:br>
            <a:r>
              <a:rPr lang="ko-KR" altLang="en-US" sz="1200" b="1" dirty="0" smtClean="0">
                <a:effectLst/>
                <a:latin typeface="맑은 고딕 (본문)"/>
                <a:ea typeface="굴림체" pitchFamily="49" charset="-127"/>
              </a:rPr>
              <a:t>조회</a:t>
            </a:r>
            <a:r>
              <a:rPr lang="en-US" altLang="ko-KR" sz="1200" b="1" dirty="0" smtClean="0">
                <a:effectLst/>
                <a:latin typeface="맑은 고딕 (본문)"/>
                <a:ea typeface="굴림체" pitchFamily="49" charset="-127"/>
              </a:rPr>
              <a:t>/</a:t>
            </a:r>
            <a:r>
              <a:rPr lang="ko-KR" altLang="en-US" sz="1200" b="1" dirty="0" smtClean="0">
                <a:effectLst/>
                <a:latin typeface="맑은 고딕 (본문)"/>
                <a:ea typeface="굴림체" pitchFamily="49" charset="-127"/>
              </a:rPr>
              <a:t>승인</a:t>
            </a:r>
            <a:endParaRPr lang="en-US" altLang="ko-KR" sz="1200" b="1" dirty="0">
              <a:effectLst/>
              <a:latin typeface="맑은 고딕 (본문)"/>
              <a:ea typeface="굴림체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3166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22325" y="2260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-5437112" y="18049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0" name="AutoShape 107"/>
          <p:cNvSpPr>
            <a:spLocks noChangeArrowheads="1"/>
          </p:cNvSpPr>
          <p:nvPr/>
        </p:nvSpPr>
        <p:spPr bwMode="auto">
          <a:xfrm>
            <a:off x="711447" y="880145"/>
            <a:ext cx="6077967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773360" y="884908"/>
            <a:ext cx="601605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발주자  온라인 기성실적 승인시스템 구성도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2" name="AutoShape 109"/>
          <p:cNvSpPr>
            <a:spLocks noChangeArrowheads="1"/>
          </p:cNvSpPr>
          <p:nvPr/>
        </p:nvSpPr>
        <p:spPr bwMode="auto">
          <a:xfrm flipH="1">
            <a:off x="6903045" y="880145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AutoShape 110"/>
          <p:cNvSpPr>
            <a:spLocks noChangeArrowheads="1"/>
          </p:cNvSpPr>
          <p:nvPr/>
        </p:nvSpPr>
        <p:spPr bwMode="auto">
          <a:xfrm>
            <a:off x="535235" y="880145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1"/>
          <p:cNvSpPr>
            <a:spLocks noChangeArrowheads="1"/>
          </p:cNvSpPr>
          <p:nvPr/>
        </p:nvSpPr>
        <p:spPr bwMode="auto">
          <a:xfrm flipH="1">
            <a:off x="7163395" y="880145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2"/>
          <p:cNvSpPr>
            <a:spLocks noChangeArrowheads="1"/>
          </p:cNvSpPr>
          <p:nvPr/>
        </p:nvSpPr>
        <p:spPr bwMode="auto">
          <a:xfrm>
            <a:off x="409823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3"/>
          <p:cNvSpPr>
            <a:spLocks noChangeArrowheads="1"/>
          </p:cNvSpPr>
          <p:nvPr/>
        </p:nvSpPr>
        <p:spPr bwMode="auto">
          <a:xfrm>
            <a:off x="7377708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822325" y="446976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2" name="모서리가 둥근 직사각형 71"/>
          <p:cNvSpPr/>
          <p:nvPr/>
        </p:nvSpPr>
        <p:spPr>
          <a:xfrm>
            <a:off x="395288" y="1412874"/>
            <a:ext cx="8267351" cy="4873859"/>
          </a:xfrm>
          <a:prstGeom prst="roundRect">
            <a:avLst/>
          </a:prstGeom>
          <a:solidFill>
            <a:srgbClr val="FFFFCC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타원 72"/>
          <p:cNvSpPr/>
          <p:nvPr/>
        </p:nvSpPr>
        <p:spPr>
          <a:xfrm>
            <a:off x="462074" y="2769222"/>
            <a:ext cx="1353866" cy="117312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err="1" smtClean="0">
                <a:solidFill>
                  <a:schemeClr val="tx1"/>
                </a:solidFill>
              </a:rPr>
              <a:t>건설사</a:t>
            </a:r>
            <a:endParaRPr lang="ko-KR" altLang="en-US" sz="2000" dirty="0"/>
          </a:p>
        </p:txBody>
      </p:sp>
      <p:sp>
        <p:nvSpPr>
          <p:cNvPr id="74" name="타원 73"/>
          <p:cNvSpPr/>
          <p:nvPr/>
        </p:nvSpPr>
        <p:spPr>
          <a:xfrm>
            <a:off x="7274731" y="2646205"/>
            <a:ext cx="1309961" cy="12396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</a:rPr>
              <a:t>CAK</a:t>
            </a:r>
          </a:p>
          <a:p>
            <a:pPr algn="ctr"/>
            <a:endParaRPr lang="en-US" altLang="ko-KR" b="1" dirty="0" smtClean="0">
              <a:solidFill>
                <a:schemeClr val="tx1"/>
              </a:solidFill>
            </a:endParaRPr>
          </a:p>
        </p:txBody>
      </p:sp>
      <p:cxnSp>
        <p:nvCxnSpPr>
          <p:cNvPr id="75" name="꺾인 연결선 74"/>
          <p:cNvCxnSpPr>
            <a:stCxn id="73" idx="0"/>
            <a:endCxn id="74" idx="0"/>
          </p:cNvCxnSpPr>
          <p:nvPr/>
        </p:nvCxnSpPr>
        <p:spPr>
          <a:xfrm rot="5400000" flipH="1" flipV="1">
            <a:off x="4472851" y="-687638"/>
            <a:ext cx="123017" cy="6790705"/>
          </a:xfrm>
          <a:prstGeom prst="bentConnector3">
            <a:avLst>
              <a:gd name="adj1" fmla="val 519440"/>
            </a:avLst>
          </a:prstGeom>
          <a:ln w="152400">
            <a:solidFill>
              <a:schemeClr val="accent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아래쪽 화살표 75"/>
          <p:cNvSpPr/>
          <p:nvPr/>
        </p:nvSpPr>
        <p:spPr>
          <a:xfrm rot="16200000">
            <a:off x="2314309" y="2701515"/>
            <a:ext cx="288032" cy="897489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7" name="아래쪽 화살표 76"/>
          <p:cNvSpPr/>
          <p:nvPr/>
        </p:nvSpPr>
        <p:spPr>
          <a:xfrm rot="5400000">
            <a:off x="2288091" y="3052105"/>
            <a:ext cx="288032" cy="94992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8" name="아래쪽 화살표 77"/>
          <p:cNvSpPr/>
          <p:nvPr/>
        </p:nvSpPr>
        <p:spPr>
          <a:xfrm rot="10800000">
            <a:off x="4513487" y="4391072"/>
            <a:ext cx="263572" cy="550095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9" name="아래쪽 화살표 78"/>
          <p:cNvSpPr/>
          <p:nvPr/>
        </p:nvSpPr>
        <p:spPr>
          <a:xfrm rot="16200000">
            <a:off x="6529712" y="2900984"/>
            <a:ext cx="288032" cy="93060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1309075" y="2492896"/>
            <a:ext cx="1963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/>
              <a:t>① 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기성실적 입력</a:t>
            </a:r>
            <a:endParaRPr lang="ko-KR" altLang="en-US" b="1" dirty="0"/>
          </a:p>
        </p:txBody>
      </p:sp>
      <p:sp>
        <p:nvSpPr>
          <p:cNvPr id="81" name="직사각형 80"/>
          <p:cNvSpPr/>
          <p:nvPr/>
        </p:nvSpPr>
        <p:spPr>
          <a:xfrm>
            <a:off x="4777059" y="4366845"/>
            <a:ext cx="22942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/>
              <a:t>② 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전자서명</a:t>
            </a:r>
            <a: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  <a:t/>
            </a:r>
            <a:b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</a:br>
            <a: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  <a:t>    (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사업자등록번호</a:t>
            </a:r>
            <a: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  <a:t>)</a:t>
            </a:r>
            <a:endParaRPr lang="ko-KR" altLang="en-US" b="1" dirty="0"/>
          </a:p>
        </p:txBody>
      </p:sp>
      <p:sp>
        <p:nvSpPr>
          <p:cNvPr id="82" name="직사각형 81"/>
          <p:cNvSpPr/>
          <p:nvPr/>
        </p:nvSpPr>
        <p:spPr>
          <a:xfrm>
            <a:off x="1381083" y="3718773"/>
            <a:ext cx="18966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0">
              <a:spcBef>
                <a:spcPct val="0"/>
              </a:spcBef>
            </a:pPr>
            <a:r>
              <a:rPr lang="ko-KR" altLang="en-US" b="1" dirty="0" smtClean="0"/>
              <a:t>③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발주자 </a:t>
            </a:r>
            <a:endParaRPr lang="en-US" altLang="ko-KR" b="1" dirty="0" smtClean="0">
              <a:effectLst/>
              <a:latin typeface="맑은 고딕 (본문)"/>
              <a:ea typeface="굴림체" pitchFamily="49" charset="-127"/>
            </a:endParaRPr>
          </a:p>
          <a:p>
            <a:pPr latinLnBrk="0">
              <a:spcBef>
                <a:spcPct val="0"/>
              </a:spcBef>
            </a:pPr>
            <a:r>
              <a:rPr lang="en-US" altLang="ko-KR" b="1" dirty="0">
                <a:latin typeface="맑은 고딕 (본문)"/>
                <a:ea typeface="굴림체" pitchFamily="49" charset="-127"/>
              </a:rPr>
              <a:t> </a:t>
            </a:r>
            <a:r>
              <a:rPr lang="en-US" altLang="ko-KR" b="1" dirty="0" smtClean="0">
                <a:latin typeface="맑은 고딕 (본문)"/>
                <a:ea typeface="굴림체" pitchFamily="49" charset="-127"/>
              </a:rPr>
              <a:t>  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승인결과</a:t>
            </a:r>
            <a: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  <a:t> </a:t>
            </a:r>
            <a:r>
              <a:rPr lang="ko-KR" altLang="en-US" b="1" dirty="0" smtClean="0">
                <a:latin typeface="맑은 고딕 (본문)"/>
                <a:ea typeface="굴림체" pitchFamily="49" charset="-127"/>
              </a:rPr>
              <a:t>통보</a:t>
            </a:r>
            <a:endParaRPr lang="ko-KR" altLang="en-US" b="1" dirty="0"/>
          </a:p>
        </p:txBody>
      </p:sp>
      <p:sp>
        <p:nvSpPr>
          <p:cNvPr id="83" name="직사각형 82"/>
          <p:cNvSpPr/>
          <p:nvPr/>
        </p:nvSpPr>
        <p:spPr>
          <a:xfrm>
            <a:off x="5939974" y="2780928"/>
            <a:ext cx="1420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/>
              <a:t>④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자료 이관</a:t>
            </a:r>
            <a:endParaRPr lang="en-US" altLang="ko-KR" b="1" dirty="0" smtClean="0">
              <a:effectLst/>
              <a:latin typeface="맑은 고딕 (본문)"/>
              <a:ea typeface="굴림체" pitchFamily="49" charset="-127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2272786" y="1556792"/>
            <a:ext cx="5312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/>
              <a:t>⑤ 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신고 서류</a:t>
            </a:r>
            <a: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  <a:t>(</a:t>
            </a:r>
            <a:r>
              <a:rPr lang="ko-KR" altLang="en-US" b="1" dirty="0" smtClean="0">
                <a:latin typeface="맑은 고딕 (본문)"/>
                <a:ea typeface="굴림체" pitchFamily="49" charset="-127"/>
              </a:rPr>
              <a:t>종이</a:t>
            </a:r>
            <a:r>
              <a:rPr lang="en-US" altLang="ko-KR" b="1" dirty="0" smtClean="0">
                <a:latin typeface="맑은 고딕 (본문)"/>
                <a:ea typeface="굴림체" pitchFamily="49" charset="-127"/>
              </a:rPr>
              <a:t>)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 제출</a:t>
            </a:r>
            <a: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  <a:t>(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발주자 </a:t>
            </a:r>
            <a:r>
              <a:rPr lang="ko-KR" altLang="en-US" b="1" dirty="0" err="1" smtClean="0">
                <a:effectLst/>
                <a:latin typeface="맑은 고딕 (본문)"/>
                <a:ea typeface="굴림체" pitchFamily="49" charset="-127"/>
              </a:rPr>
              <a:t>전자승인건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 제외</a:t>
            </a:r>
            <a: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  <a:t>)</a:t>
            </a:r>
          </a:p>
        </p:txBody>
      </p:sp>
      <p:sp>
        <p:nvSpPr>
          <p:cNvPr id="86" name="타원 85"/>
          <p:cNvSpPr/>
          <p:nvPr/>
        </p:nvSpPr>
        <p:spPr>
          <a:xfrm>
            <a:off x="3982897" y="5013177"/>
            <a:ext cx="1368152" cy="11731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발주자</a:t>
            </a:r>
            <a:endParaRPr lang="en-US" altLang="ko-KR" sz="2000" b="1" dirty="0" smtClean="0">
              <a:solidFill>
                <a:schemeClr val="tx1"/>
              </a:solidFill>
            </a:endParaRPr>
          </a:p>
          <a:p>
            <a:pPr algn="ctr"/>
            <a:endParaRPr lang="en-US" altLang="ko-KR" sz="2000" b="1" dirty="0">
              <a:solidFill>
                <a:schemeClr val="tx1"/>
              </a:solidFill>
            </a:endParaRPr>
          </a:p>
          <a:p>
            <a:pPr algn="ctr"/>
            <a:endParaRPr lang="ko-KR" altLang="en-US" sz="2000" b="1" dirty="0">
              <a:solidFill>
                <a:schemeClr val="tx1"/>
              </a:solidFill>
            </a:endParaRPr>
          </a:p>
        </p:txBody>
      </p:sp>
      <p:sp>
        <p:nvSpPr>
          <p:cNvPr id="87" name="Rectangle 72"/>
          <p:cNvSpPr>
            <a:spLocks noChangeArrowheads="1"/>
          </p:cNvSpPr>
          <p:nvPr/>
        </p:nvSpPr>
        <p:spPr bwMode="auto">
          <a:xfrm>
            <a:off x="3970008" y="5516712"/>
            <a:ext cx="140202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9995C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1004888" eaLnBrk="0" latinLnBrk="1" hangingPunct="0">
              <a:spcBef>
                <a:spcPct val="20000"/>
              </a:spcBef>
              <a:buChar char="•"/>
              <a:defRPr kumimoji="1" sz="35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501650" indent="-314325" defTabSz="1004888" eaLnBrk="0" latinLnBrk="1" hangingPunct="0">
              <a:spcBef>
                <a:spcPct val="20000"/>
              </a:spcBef>
              <a:buChar char="–"/>
              <a:defRPr kumimoji="1" sz="3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004888" indent="-250825" defTabSz="1004888" eaLnBrk="0" latinLnBrk="1" hangingPunct="0">
              <a:spcBef>
                <a:spcPct val="20000"/>
              </a:spcBef>
              <a:buChar char="•"/>
              <a:defRPr kumimoji="1" sz="27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508125" indent="-250825" defTabSz="1004888" eaLnBrk="0" latinLnBrk="1" hangingPunct="0">
              <a:spcBef>
                <a:spcPct val="20000"/>
              </a:spcBef>
              <a:buChar char="–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09775" indent="-250825" defTabSz="1004888" eaLnBrk="0" latinLnBrk="1" hangingPunct="0">
              <a:spcBef>
                <a:spcPct val="20000"/>
              </a:spcBef>
              <a:buChar char="»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466975" indent="-250825" defTabSz="10048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24175" indent="-250825" defTabSz="10048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381375" indent="-250825" defTabSz="10048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38575" indent="-250825" defTabSz="10048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ko-KR" altLang="en-US" sz="1200" b="1" dirty="0" smtClean="0">
                <a:effectLst/>
                <a:latin typeface="맑은 고딕 (본문)"/>
                <a:ea typeface="굴림체" pitchFamily="49" charset="-127"/>
              </a:rPr>
              <a:t>자사 </a:t>
            </a:r>
            <a:r>
              <a:rPr lang="ko-KR" altLang="en-US" sz="1200" b="1" dirty="0" err="1" smtClean="0">
                <a:effectLst/>
                <a:latin typeface="맑은 고딕 (본문)"/>
                <a:ea typeface="굴림체" pitchFamily="49" charset="-127"/>
              </a:rPr>
              <a:t>발주건에</a:t>
            </a:r>
            <a:r>
              <a:rPr lang="ko-KR" altLang="en-US" sz="1200" b="1" dirty="0" smtClean="0">
                <a:effectLst/>
                <a:latin typeface="맑은 고딕 (본문)"/>
                <a:ea typeface="굴림체" pitchFamily="49" charset="-127"/>
              </a:rPr>
              <a:t> 한해 </a:t>
            </a:r>
            <a:r>
              <a:rPr lang="en-US" altLang="ko-KR" sz="1200" b="1" dirty="0" smtClean="0">
                <a:effectLst/>
                <a:latin typeface="맑은 고딕 (본문)"/>
                <a:ea typeface="굴림체" pitchFamily="49" charset="-127"/>
              </a:rPr>
              <a:t/>
            </a:r>
            <a:br>
              <a:rPr lang="en-US" altLang="ko-KR" sz="1200" b="1" dirty="0" smtClean="0">
                <a:effectLst/>
                <a:latin typeface="맑은 고딕 (본문)"/>
                <a:ea typeface="굴림체" pitchFamily="49" charset="-127"/>
              </a:rPr>
            </a:br>
            <a:r>
              <a:rPr lang="ko-KR" altLang="en-US" sz="1200" b="1" dirty="0" err="1" smtClean="0">
                <a:effectLst/>
                <a:latin typeface="맑은 고딕 (본문)"/>
                <a:ea typeface="굴림체" pitchFamily="49" charset="-127"/>
              </a:rPr>
              <a:t>건설사</a:t>
            </a:r>
            <a:r>
              <a:rPr lang="ko-KR" altLang="en-US" sz="1200" b="1" dirty="0" smtClean="0">
                <a:effectLst/>
                <a:latin typeface="맑은 고딕 (본문)"/>
                <a:ea typeface="굴림체" pitchFamily="49" charset="-127"/>
              </a:rPr>
              <a:t> 신고자료 </a:t>
            </a:r>
            <a:r>
              <a:rPr lang="en-US" altLang="ko-KR" sz="1200" b="1" dirty="0" smtClean="0">
                <a:effectLst/>
                <a:latin typeface="맑은 고딕 (본문)"/>
                <a:ea typeface="굴림체" pitchFamily="49" charset="-127"/>
              </a:rPr>
              <a:t/>
            </a:r>
            <a:br>
              <a:rPr lang="en-US" altLang="ko-KR" sz="1200" b="1" dirty="0" smtClean="0">
                <a:effectLst/>
                <a:latin typeface="맑은 고딕 (본문)"/>
                <a:ea typeface="굴림체" pitchFamily="49" charset="-127"/>
              </a:rPr>
            </a:br>
            <a:r>
              <a:rPr lang="ko-KR" altLang="en-US" sz="1200" b="1" dirty="0" smtClean="0">
                <a:effectLst/>
                <a:latin typeface="맑은 고딕 (본문)"/>
                <a:ea typeface="굴림체" pitchFamily="49" charset="-127"/>
              </a:rPr>
              <a:t>조회</a:t>
            </a:r>
            <a:r>
              <a:rPr lang="en-US" altLang="ko-KR" sz="1200" b="1" dirty="0" smtClean="0">
                <a:effectLst/>
                <a:latin typeface="맑은 고딕 (본문)"/>
                <a:ea typeface="굴림체" pitchFamily="49" charset="-127"/>
              </a:rPr>
              <a:t>/</a:t>
            </a:r>
            <a:r>
              <a:rPr lang="ko-KR" altLang="en-US" sz="1200" b="1" dirty="0" smtClean="0">
                <a:effectLst/>
                <a:latin typeface="맑은 고딕 (본문)"/>
                <a:ea typeface="굴림체" pitchFamily="49" charset="-127"/>
              </a:rPr>
              <a:t>승인</a:t>
            </a:r>
            <a:endParaRPr lang="en-US" altLang="ko-KR" sz="1200" b="1" dirty="0">
              <a:effectLst/>
              <a:latin typeface="맑은 고딕 (본문)"/>
              <a:ea typeface="굴림체" pitchFamily="49" charset="-127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3444248" y="446554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실적승인</a:t>
            </a:r>
            <a:endParaRPr lang="ko-KR" altLang="en-US" dirty="0"/>
          </a:p>
        </p:txBody>
      </p:sp>
      <p:sp>
        <p:nvSpPr>
          <p:cNvPr id="89" name="직사각형 88"/>
          <p:cNvSpPr/>
          <p:nvPr/>
        </p:nvSpPr>
        <p:spPr>
          <a:xfrm>
            <a:off x="7216540" y="3244334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&lt;</a:t>
            </a:r>
            <a:r>
              <a:rPr lang="ko-KR" altLang="en-US" b="1" dirty="0" smtClean="0">
                <a:solidFill>
                  <a:schemeClr val="tx1"/>
                </a:solidFill>
              </a:rPr>
              <a:t>실적평가</a:t>
            </a:r>
            <a:r>
              <a:rPr lang="en-US" altLang="ko-KR" b="1" dirty="0" smtClean="0">
                <a:solidFill>
                  <a:schemeClr val="tx1"/>
                </a:solidFill>
              </a:rPr>
              <a:t>&gt;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3270780" y="2349858"/>
            <a:ext cx="2736304" cy="20162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AutoShape 4"/>
          <p:cNvSpPr>
            <a:spLocks noChangeArrowheads="1"/>
          </p:cNvSpPr>
          <p:nvPr/>
        </p:nvSpPr>
        <p:spPr bwMode="auto">
          <a:xfrm>
            <a:off x="3353049" y="2420888"/>
            <a:ext cx="2567347" cy="1860043"/>
          </a:xfrm>
          <a:prstGeom prst="roundRect">
            <a:avLst>
              <a:gd name="adj" fmla="val 2236"/>
            </a:avLst>
          </a:prstGeom>
          <a:solidFill>
            <a:schemeClr val="bg2">
              <a:lumMod val="90000"/>
              <a:alpha val="64000"/>
            </a:schemeClr>
          </a:solidFill>
          <a:ln w="12700" algn="ctr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6800" tIns="396000" rIns="18000" bIns="36000"/>
          <a:lstStyle/>
          <a:p>
            <a:pPr marL="133350" indent="-104775" fontAlgn="ctr" latinLnBrk="0">
              <a:spcBef>
                <a:spcPct val="20000"/>
              </a:spcBef>
              <a:buClr>
                <a:schemeClr val="bg2"/>
              </a:buClr>
              <a:buSzPct val="90000"/>
              <a:buFont typeface="Wingdings 2" pitchFamily="18" charset="2"/>
              <a:buChar char="¡"/>
              <a:tabLst>
                <a:tab pos="139700" algn="l"/>
              </a:tabLst>
            </a:pPr>
            <a:endParaRPr lang="ko-KR" altLang="ko-KR" sz="900"/>
          </a:p>
        </p:txBody>
      </p:sp>
      <p:sp>
        <p:nvSpPr>
          <p:cNvPr id="92" name="AutoShape 3"/>
          <p:cNvSpPr>
            <a:spLocks noChangeArrowheads="1"/>
          </p:cNvSpPr>
          <p:nvPr/>
        </p:nvSpPr>
        <p:spPr bwMode="auto">
          <a:xfrm>
            <a:off x="3353050" y="2422980"/>
            <a:ext cx="2560345" cy="450255"/>
          </a:xfrm>
          <a:prstGeom prst="roundRect">
            <a:avLst>
              <a:gd name="adj" fmla="val 16667"/>
            </a:avLst>
          </a:prstGeom>
          <a:solidFill>
            <a:schemeClr val="tx2">
              <a:lumMod val="60000"/>
              <a:lumOff val="40000"/>
            </a:schemeClr>
          </a:solidFill>
          <a:ln w="3175" algn="ctr">
            <a:noFill/>
            <a:round/>
            <a:headEnd/>
            <a:tailEnd/>
          </a:ln>
          <a:effectLst/>
        </p:spPr>
        <p:txBody>
          <a:bodyPr lIns="59346" tIns="39564" rIns="59346" bIns="50246" anchor="ctr"/>
          <a:lstStyle/>
          <a:p>
            <a:pPr algn="ctr" defTabSz="1004888" latinLnBrk="1">
              <a:lnSpc>
                <a:spcPct val="100000"/>
              </a:lnSpc>
            </a:pPr>
            <a:r>
              <a:rPr lang="en-US" altLang="ko-KR" sz="2000" b="1" dirty="0" smtClean="0">
                <a:solidFill>
                  <a:schemeClr val="bg1"/>
                </a:solidFill>
              </a:rPr>
              <a:t>CAK e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신고시스템</a:t>
            </a:r>
            <a:endParaRPr lang="en-US" altLang="ko-KR" sz="2000" b="1" dirty="0" smtClean="0">
              <a:solidFill>
                <a:schemeClr val="bg1"/>
              </a:solidFill>
              <a:effectLst/>
            </a:endParaRPr>
          </a:p>
        </p:txBody>
      </p:sp>
      <p:pic>
        <p:nvPicPr>
          <p:cNvPr id="9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415" y="3045000"/>
            <a:ext cx="1584177" cy="9945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4" name="직사각형 93"/>
          <p:cNvSpPr/>
          <p:nvPr/>
        </p:nvSpPr>
        <p:spPr>
          <a:xfrm>
            <a:off x="323528" y="260648"/>
            <a:ext cx="8734598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실적신고 등 변경사항 안내     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1.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발주자 온라인 기성실적 승인시스템 안내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192088">
              <a:lnSpc>
                <a:spcPct val="90000"/>
              </a:lnSpc>
            </a:pP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5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47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940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>
            <a:grpSpLocks/>
          </p:cNvGrpSpPr>
          <p:nvPr/>
        </p:nvGrpSpPr>
        <p:grpSpPr bwMode="auto">
          <a:xfrm>
            <a:off x="7056220" y="1393049"/>
            <a:ext cx="1836956" cy="4699776"/>
            <a:chOff x="7295064" y="1357856"/>
            <a:chExt cx="2550883" cy="5192290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50883" cy="381099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1pPr>
              <a:lvl2pPr marL="393700" indent="63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2pPr>
              <a:lvl3pPr marL="787400" indent="1270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3pPr>
              <a:lvl4pPr marL="1181100" indent="190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4pPr>
              <a:lvl5pPr marL="1576388" indent="252413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9pPr>
            </a:lstStyle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arabicPeriod"/>
                <a:defRPr/>
              </a:pPr>
              <a:r>
                <a:rPr lang="ko-KR" altLang="en-US" sz="1200" dirty="0" err="1" smtClean="0">
                  <a:solidFill>
                    <a:srgbClr val="000000"/>
                  </a:solidFill>
                  <a:ea typeface="맑은 고딕" pitchFamily="50" charset="-127"/>
                </a:rPr>
                <a:t>매인화면</a:t>
              </a:r>
              <a:endParaRPr lang="en-US" altLang="ko-KR" sz="800" dirty="0" smtClean="0">
                <a:solidFill>
                  <a:srgbClr val="000000"/>
                </a:solidFill>
                <a:ea typeface="맑은 고딕" pitchFamily="50" charset="-127"/>
              </a:endParaRP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1pPr>
              <a:lvl2pPr marL="393700" indent="63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2pPr>
              <a:lvl3pPr marL="787400" indent="1270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3pPr>
              <a:lvl4pPr marL="1181100" indent="190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4pPr>
              <a:lvl5pPr marL="1576388" indent="252413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ko-KR" sz="800" dirty="0">
                  <a:solidFill>
                    <a:prstClr val="white"/>
                  </a:solidFill>
                  <a:ea typeface="맑은 고딕" pitchFamily="50" charset="-127"/>
                </a:rPr>
                <a:t>Description (</a:t>
              </a:r>
              <a:r>
                <a:rPr lang="ko-KR" altLang="en-US" sz="800" dirty="0">
                  <a:solidFill>
                    <a:prstClr val="white"/>
                  </a:solidFill>
                  <a:ea typeface="맑은 고딕" pitchFamily="50" charset="-127"/>
                </a:rPr>
                <a:t>화면설명</a:t>
              </a:r>
              <a:r>
                <a:rPr lang="en-US" altLang="ko-KR" sz="800" dirty="0">
                  <a:solidFill>
                    <a:prstClr val="white"/>
                  </a:solidFill>
                  <a:ea typeface="맑은 고딕" pitchFamily="50" charset="-127"/>
                </a:rPr>
                <a:t>)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5596645"/>
              <a:ext cx="2550883" cy="953501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1pPr>
              <a:lvl2pPr marL="393700" indent="63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2pPr>
              <a:lvl3pPr marL="787400" indent="1270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3pPr>
              <a:lvl4pPr marL="1181100" indent="190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4pPr>
              <a:lvl5pPr marL="1576388" indent="252413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9pPr>
            </a:lstStyle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  <a:ea typeface="맑은 고딕" pitchFamily="50" charset="-127"/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541588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1pPr>
              <a:lvl2pPr marL="393700" indent="63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2pPr>
              <a:lvl3pPr marL="787400" indent="1270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3pPr>
              <a:lvl4pPr marL="1181100" indent="190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4pPr>
              <a:lvl5pPr marL="1576388" indent="252413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ko-KR" sz="800" dirty="0">
                  <a:solidFill>
                    <a:prstClr val="white"/>
                  </a:solidFill>
                  <a:ea typeface="맑은 고딕" pitchFamily="50" charset="-127"/>
                </a:rPr>
                <a:t>Abbreviation (</a:t>
              </a:r>
              <a:r>
                <a:rPr lang="ko-KR" altLang="en-US" sz="800" dirty="0">
                  <a:solidFill>
                    <a:prstClr val="white"/>
                  </a:solidFill>
                  <a:ea typeface="맑은 고딕" pitchFamily="50" charset="-127"/>
                </a:rPr>
                <a:t>약어</a:t>
              </a:r>
              <a:r>
                <a:rPr lang="en-US" altLang="ko-KR" sz="800" dirty="0">
                  <a:solidFill>
                    <a:prstClr val="white"/>
                  </a:solidFill>
                  <a:ea typeface="맑은 고딕" pitchFamily="50" charset="-127"/>
                </a:rPr>
                <a:t>) or Remarks</a:t>
              </a:r>
            </a:p>
          </p:txBody>
        </p:sp>
      </p:grp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243207" y="1393049"/>
            <a:ext cx="6729996" cy="471950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1pPr>
            <a:lvl2pPr marL="393700" indent="63500"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2pPr>
            <a:lvl3pPr marL="787400" indent="127000"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3pPr>
            <a:lvl4pPr marL="1181100" indent="190500"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4pPr>
            <a:lvl5pPr marL="1576388" indent="252413"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9pPr>
          </a:lstStyle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US" altLang="ko-KR" sz="800" dirty="0" smtClean="0">
              <a:solidFill>
                <a:srgbClr val="000000"/>
              </a:solidFill>
              <a:ea typeface="맑은 고딕" pitchFamily="50" charset="-127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71" y="1412776"/>
            <a:ext cx="6650193" cy="858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직사각형 28"/>
          <p:cNvSpPr/>
          <p:nvPr/>
        </p:nvSpPr>
        <p:spPr>
          <a:xfrm>
            <a:off x="251520" y="1913637"/>
            <a:ext cx="484228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|  </a:t>
            </a:r>
            <a:r>
              <a:rPr lang="ko-KR" altLang="en-US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 이 용 안 내    </a:t>
            </a:r>
            <a:r>
              <a:rPr lang="en-US" altLang="ko-KR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|    </a:t>
            </a:r>
            <a:r>
              <a:rPr lang="ko-KR" altLang="en-US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공사실적 조회 및 동의    </a:t>
            </a:r>
            <a:r>
              <a:rPr lang="en-US" altLang="ko-KR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|   </a:t>
            </a:r>
            <a:r>
              <a:rPr lang="ko-KR" altLang="en-US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공사실적 승인 관리  </a:t>
            </a:r>
            <a:r>
              <a:rPr lang="en-US" altLang="ko-KR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|</a:t>
            </a:r>
            <a:endParaRPr lang="ko-KR" altLang="en-US" sz="1100" dirty="0">
              <a:solidFill>
                <a:schemeClr val="bg1"/>
              </a:solidFill>
              <a:latin typeface="HY태백B" panose="02030600000101010101" pitchFamily="18" charset="-127"/>
              <a:ea typeface="HY태백B" panose="02030600000101010101" pitchFamily="18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1195937" y="1489978"/>
            <a:ext cx="30652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발주자 온라인 기성실적 승인시스템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70" y="2233409"/>
            <a:ext cx="6650193" cy="3879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직사각형 50"/>
          <p:cNvSpPr/>
          <p:nvPr/>
        </p:nvSpPr>
        <p:spPr>
          <a:xfrm>
            <a:off x="243207" y="2205444"/>
            <a:ext cx="84350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b="1" dirty="0" smtClean="0"/>
              <a:t>홈 </a:t>
            </a:r>
            <a:r>
              <a:rPr lang="en-US" altLang="ko-KR" sz="800" b="1" dirty="0" smtClean="0"/>
              <a:t>&gt; </a:t>
            </a:r>
            <a:r>
              <a:rPr lang="ko-KR" altLang="en-US" sz="800" b="1" dirty="0" err="1" smtClean="0"/>
              <a:t>메인화면</a:t>
            </a:r>
            <a:endParaRPr lang="ko-KR" altLang="en-US" sz="800" b="1" dirty="0"/>
          </a:p>
        </p:txBody>
      </p:sp>
      <p:sp>
        <p:nvSpPr>
          <p:cNvPr id="52" name="직사각형 51"/>
          <p:cNvSpPr/>
          <p:nvPr/>
        </p:nvSpPr>
        <p:spPr>
          <a:xfrm>
            <a:off x="1212563" y="3063303"/>
            <a:ext cx="32246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ko-KR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발주자 기성실적 승인시스템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AutoShape 107"/>
          <p:cNvSpPr>
            <a:spLocks noChangeArrowheads="1"/>
          </p:cNvSpPr>
          <p:nvPr/>
        </p:nvSpPr>
        <p:spPr bwMode="auto">
          <a:xfrm>
            <a:off x="711447" y="880145"/>
            <a:ext cx="6077967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2" name="Text Box 99"/>
          <p:cNvSpPr txBox="1">
            <a:spLocks noChangeArrowheads="1"/>
          </p:cNvSpPr>
          <p:nvPr/>
        </p:nvSpPr>
        <p:spPr bwMode="auto">
          <a:xfrm>
            <a:off x="773360" y="884908"/>
            <a:ext cx="601605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화면구성 예시</a:t>
            </a:r>
            <a:r>
              <a:rPr lang="en-US" altLang="ko-KR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(</a:t>
            </a:r>
            <a:r>
              <a:rPr lang="ko-KR" altLang="en-US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발주자 승인화면</a:t>
            </a:r>
            <a:r>
              <a:rPr lang="en-US" altLang="ko-KR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)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3" name="AutoShape 109"/>
          <p:cNvSpPr>
            <a:spLocks noChangeArrowheads="1"/>
          </p:cNvSpPr>
          <p:nvPr/>
        </p:nvSpPr>
        <p:spPr bwMode="auto">
          <a:xfrm flipH="1">
            <a:off x="6903045" y="880145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0"/>
          <p:cNvSpPr>
            <a:spLocks noChangeArrowheads="1"/>
          </p:cNvSpPr>
          <p:nvPr/>
        </p:nvSpPr>
        <p:spPr bwMode="auto">
          <a:xfrm>
            <a:off x="535235" y="880145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1"/>
          <p:cNvSpPr>
            <a:spLocks noChangeArrowheads="1"/>
          </p:cNvSpPr>
          <p:nvPr/>
        </p:nvSpPr>
        <p:spPr bwMode="auto">
          <a:xfrm flipH="1">
            <a:off x="7163395" y="880145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2"/>
          <p:cNvSpPr>
            <a:spLocks noChangeArrowheads="1"/>
          </p:cNvSpPr>
          <p:nvPr/>
        </p:nvSpPr>
        <p:spPr bwMode="auto">
          <a:xfrm>
            <a:off x="409823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" name="AutoShape 113"/>
          <p:cNvSpPr>
            <a:spLocks noChangeArrowheads="1"/>
          </p:cNvSpPr>
          <p:nvPr/>
        </p:nvSpPr>
        <p:spPr bwMode="auto">
          <a:xfrm>
            <a:off x="7377708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323528" y="260648"/>
            <a:ext cx="8734598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실적신고 등 변경사항 안내     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1.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발주자 온라인 기성실적 승인시스템 안내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192088">
              <a:lnSpc>
                <a:spcPct val="90000"/>
              </a:lnSpc>
            </a:pP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0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48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657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>
            <a:grpSpLocks/>
          </p:cNvGrpSpPr>
          <p:nvPr/>
        </p:nvGrpSpPr>
        <p:grpSpPr bwMode="auto">
          <a:xfrm>
            <a:off x="7020272" y="1412776"/>
            <a:ext cx="1872903" cy="4911716"/>
            <a:chOff x="7295064" y="1357856"/>
            <a:chExt cx="2550883" cy="5192290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50883" cy="381099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1pPr>
              <a:lvl2pPr marL="393700" indent="63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2pPr>
              <a:lvl3pPr marL="787400" indent="1270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3pPr>
              <a:lvl4pPr marL="1181100" indent="190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4pPr>
              <a:lvl5pPr marL="1576388" indent="252413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9pPr>
            </a:lstStyle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arabicPeriod"/>
                <a:defRPr/>
              </a:pPr>
              <a:r>
                <a:rPr lang="ko-KR" altLang="en-US" sz="1200" dirty="0" smtClean="0">
                  <a:solidFill>
                    <a:srgbClr val="000000"/>
                  </a:solidFill>
                  <a:ea typeface="맑은 고딕" pitchFamily="50" charset="-127"/>
                </a:rPr>
                <a:t>협회 관리자로 로그인</a:t>
              </a:r>
              <a:endParaRPr lang="en-US" altLang="ko-KR" sz="1200" dirty="0" smtClean="0">
                <a:solidFill>
                  <a:srgbClr val="000000"/>
                </a:solidFill>
                <a:ea typeface="맑은 고딕" pitchFamily="50" charset="-127"/>
              </a:endParaRPr>
            </a:p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arabicPeriod"/>
                <a:defRPr/>
              </a:pPr>
              <a:r>
                <a:rPr lang="ko-KR" altLang="en-US" sz="1200" dirty="0" smtClean="0">
                  <a:solidFill>
                    <a:srgbClr val="000000"/>
                  </a:solidFill>
                  <a:ea typeface="맑은 고딕" pitchFamily="50" charset="-127"/>
                </a:rPr>
                <a:t>승인 요청 </a:t>
              </a:r>
              <a:r>
                <a:rPr lang="ko-KR" altLang="en-US" sz="1200" dirty="0" err="1" smtClean="0">
                  <a:solidFill>
                    <a:srgbClr val="000000"/>
                  </a:solidFill>
                  <a:ea typeface="맑은 고딕" pitchFamily="50" charset="-127"/>
                </a:rPr>
                <a:t>업체중</a:t>
              </a:r>
              <a:r>
                <a:rPr lang="en-US" altLang="ko-KR" sz="1200" dirty="0" smtClean="0">
                  <a:solidFill>
                    <a:srgbClr val="000000"/>
                  </a:solidFill>
                  <a:ea typeface="맑은 고딕" pitchFamily="50" charset="-127"/>
                </a:rPr>
                <a:t/>
              </a:r>
              <a:br>
                <a:rPr lang="en-US" altLang="ko-KR" sz="1200" dirty="0" smtClean="0">
                  <a:solidFill>
                    <a:srgbClr val="000000"/>
                  </a:solidFill>
                  <a:ea typeface="맑은 고딕" pitchFamily="50" charset="-127"/>
                </a:rPr>
              </a:br>
              <a:r>
                <a:rPr lang="ko-KR" altLang="en-US" sz="1200" dirty="0" smtClean="0">
                  <a:solidFill>
                    <a:srgbClr val="000000"/>
                  </a:solidFill>
                  <a:ea typeface="맑은 고딕" pitchFamily="50" charset="-127"/>
                </a:rPr>
                <a:t>선택하면 아래 세부 건설공사 나타남</a:t>
              </a:r>
              <a:endParaRPr lang="en-US" altLang="ko-KR" sz="1200" dirty="0" smtClean="0">
                <a:solidFill>
                  <a:srgbClr val="000000"/>
                </a:solidFill>
                <a:ea typeface="맑은 고딕" pitchFamily="50" charset="-127"/>
              </a:endParaRPr>
            </a:p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arabicPeriod"/>
                <a:defRPr/>
              </a:pPr>
              <a:r>
                <a:rPr lang="ko-KR" altLang="en-US" sz="1200" dirty="0" smtClean="0">
                  <a:solidFill>
                    <a:srgbClr val="000000"/>
                  </a:solidFill>
                  <a:ea typeface="맑은 고딕" pitchFamily="50" charset="-127"/>
                </a:rPr>
                <a:t>최종 기성실적 조회</a:t>
              </a:r>
              <a:endParaRPr lang="en-US" altLang="ko-KR" sz="1200" dirty="0" smtClean="0">
                <a:solidFill>
                  <a:srgbClr val="000000"/>
                </a:solidFill>
                <a:ea typeface="맑은 고딕" pitchFamily="50" charset="-127"/>
              </a:endParaRPr>
            </a:p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arabicPeriod"/>
                <a:defRPr/>
              </a:pPr>
              <a:r>
                <a:rPr lang="ko-KR" altLang="en-US" sz="1200" dirty="0" smtClean="0">
                  <a:solidFill>
                    <a:srgbClr val="000000"/>
                  </a:solidFill>
                  <a:ea typeface="맑은 고딕" pitchFamily="50" charset="-127"/>
                </a:rPr>
                <a:t>승인 체크</a:t>
              </a:r>
              <a:endParaRPr lang="en-US" altLang="ko-KR" sz="1200" dirty="0" smtClean="0">
                <a:solidFill>
                  <a:srgbClr val="000000"/>
                </a:solidFill>
                <a:ea typeface="맑은 고딕" pitchFamily="50" charset="-127"/>
              </a:endParaRPr>
            </a:p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arabicPeriod"/>
                <a:defRPr/>
              </a:pPr>
              <a:r>
                <a:rPr lang="ko-KR" altLang="en-US" sz="1200" dirty="0" smtClean="0">
                  <a:solidFill>
                    <a:srgbClr val="000000"/>
                  </a:solidFill>
                  <a:ea typeface="맑은 고딕" pitchFamily="50" charset="-127"/>
                </a:rPr>
                <a:t>승인한 공사만 실적신고시스템과 연계</a:t>
              </a:r>
              <a:endParaRPr lang="en-US" altLang="ko-KR" sz="1200" dirty="0">
                <a:solidFill>
                  <a:srgbClr val="000000"/>
                </a:solidFill>
                <a:ea typeface="맑은 고딕" pitchFamily="50" charset="-127"/>
              </a:endParaRPr>
            </a:p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arabicPeriod"/>
                <a:defRPr/>
              </a:pPr>
              <a:endParaRPr lang="en-US" altLang="ko-KR" sz="800" dirty="0" smtClean="0">
                <a:solidFill>
                  <a:srgbClr val="000000"/>
                </a:solidFill>
                <a:ea typeface="맑은 고딕" pitchFamily="50" charset="-127"/>
              </a:endParaRP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1pPr>
              <a:lvl2pPr marL="393700" indent="63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2pPr>
              <a:lvl3pPr marL="787400" indent="1270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3pPr>
              <a:lvl4pPr marL="1181100" indent="190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4pPr>
              <a:lvl5pPr marL="1576388" indent="252413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ko-KR" sz="800" dirty="0">
                  <a:solidFill>
                    <a:prstClr val="white"/>
                  </a:solidFill>
                  <a:ea typeface="맑은 고딕" pitchFamily="50" charset="-127"/>
                </a:rPr>
                <a:t>Description (</a:t>
              </a:r>
              <a:r>
                <a:rPr lang="ko-KR" altLang="en-US" sz="800" dirty="0">
                  <a:solidFill>
                    <a:prstClr val="white"/>
                  </a:solidFill>
                  <a:ea typeface="맑은 고딕" pitchFamily="50" charset="-127"/>
                </a:rPr>
                <a:t>화면설명</a:t>
              </a:r>
              <a:r>
                <a:rPr lang="en-US" altLang="ko-KR" sz="800" dirty="0">
                  <a:solidFill>
                    <a:prstClr val="white"/>
                  </a:solidFill>
                  <a:ea typeface="맑은 고딕" pitchFamily="50" charset="-127"/>
                </a:rPr>
                <a:t>)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5596645"/>
              <a:ext cx="2550883" cy="953501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1pPr>
              <a:lvl2pPr marL="393700" indent="63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2pPr>
              <a:lvl3pPr marL="787400" indent="1270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3pPr>
              <a:lvl4pPr marL="1181100" indent="190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4pPr>
              <a:lvl5pPr marL="1576388" indent="252413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9pPr>
            </a:lstStyle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  <a:ea typeface="맑은 고딕" pitchFamily="50" charset="-127"/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541588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1pPr>
              <a:lvl2pPr marL="393700" indent="63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2pPr>
              <a:lvl3pPr marL="787400" indent="1270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3pPr>
              <a:lvl4pPr marL="1181100" indent="190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4pPr>
              <a:lvl5pPr marL="1576388" indent="252413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ko-KR" sz="800" dirty="0">
                  <a:solidFill>
                    <a:prstClr val="white"/>
                  </a:solidFill>
                  <a:ea typeface="맑은 고딕" pitchFamily="50" charset="-127"/>
                </a:rPr>
                <a:t>Abbreviation (</a:t>
              </a:r>
              <a:r>
                <a:rPr lang="ko-KR" altLang="en-US" sz="800" dirty="0">
                  <a:solidFill>
                    <a:prstClr val="white"/>
                  </a:solidFill>
                  <a:ea typeface="맑은 고딕" pitchFamily="50" charset="-127"/>
                </a:rPr>
                <a:t>약어</a:t>
              </a:r>
              <a:r>
                <a:rPr lang="en-US" altLang="ko-KR" sz="800" dirty="0">
                  <a:solidFill>
                    <a:prstClr val="white"/>
                  </a:solidFill>
                  <a:ea typeface="맑은 고딕" pitchFamily="50" charset="-127"/>
                </a:rPr>
                <a:t>) or Remarks</a:t>
              </a:r>
            </a:p>
          </p:txBody>
        </p:sp>
      </p:grpSp>
      <p:sp>
        <p:nvSpPr>
          <p:cNvPr id="21" name="직사각형 20"/>
          <p:cNvSpPr/>
          <p:nvPr/>
        </p:nvSpPr>
        <p:spPr>
          <a:xfrm>
            <a:off x="251312" y="2429487"/>
            <a:ext cx="6480928" cy="71283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63" y="1288400"/>
            <a:ext cx="6650193" cy="858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직사각형 28"/>
          <p:cNvSpPr/>
          <p:nvPr/>
        </p:nvSpPr>
        <p:spPr>
          <a:xfrm>
            <a:off x="179512" y="1789261"/>
            <a:ext cx="484228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|  </a:t>
            </a:r>
            <a:r>
              <a:rPr lang="ko-KR" altLang="en-US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 이 용 안 내    </a:t>
            </a:r>
            <a:r>
              <a:rPr lang="en-US" altLang="ko-KR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|    </a:t>
            </a:r>
            <a:r>
              <a:rPr lang="ko-KR" altLang="en-US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공사실적 조회 및 동의    </a:t>
            </a:r>
            <a:r>
              <a:rPr lang="en-US" altLang="ko-KR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|   </a:t>
            </a:r>
            <a:r>
              <a:rPr lang="ko-KR" altLang="en-US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공사실적 승인 관리  </a:t>
            </a:r>
            <a:r>
              <a:rPr lang="en-US" altLang="ko-KR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|</a:t>
            </a:r>
            <a:endParaRPr lang="ko-KR" altLang="en-US" sz="1100" dirty="0">
              <a:solidFill>
                <a:schemeClr val="bg1"/>
              </a:solidFill>
              <a:latin typeface="HY태백B" panose="02030600000101010101" pitchFamily="18" charset="-127"/>
              <a:ea typeface="HY태백B" panose="0203060000010101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706515" y="2072175"/>
            <a:ext cx="108555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dirty="0" smtClean="0"/>
              <a:t>홈 </a:t>
            </a:r>
            <a:r>
              <a:rPr lang="en-US" altLang="ko-KR" sz="800" dirty="0" smtClean="0"/>
              <a:t>&gt; </a:t>
            </a:r>
            <a:r>
              <a:rPr lang="ko-KR" altLang="en-US" sz="800" dirty="0" smtClean="0"/>
              <a:t>시공실적 조회</a:t>
            </a:r>
            <a:endParaRPr lang="ko-KR" altLang="en-US" sz="800" dirty="0"/>
          </a:p>
        </p:txBody>
      </p:sp>
      <p:sp>
        <p:nvSpPr>
          <p:cNvPr id="23" name="직사각형 22"/>
          <p:cNvSpPr/>
          <p:nvPr/>
        </p:nvSpPr>
        <p:spPr>
          <a:xfrm>
            <a:off x="371242" y="2479365"/>
            <a:ext cx="5712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/>
              <a:t>-</a:t>
            </a:r>
            <a:r>
              <a:rPr lang="en-US" altLang="ko-KR" sz="1200" baseline="0" dirty="0" smtClean="0"/>
              <a:t> </a:t>
            </a:r>
            <a:r>
              <a:rPr lang="ko-KR" altLang="en-US" sz="1200" baseline="0" dirty="0" smtClean="0"/>
              <a:t>업   체   명 </a:t>
            </a:r>
            <a:r>
              <a:rPr lang="en-US" altLang="ko-KR" sz="1200" baseline="0" dirty="0" smtClean="0"/>
              <a:t>:                          </a:t>
            </a:r>
            <a:br>
              <a:rPr lang="en-US" altLang="ko-KR" sz="1200" baseline="0" dirty="0" smtClean="0"/>
            </a:br>
            <a:endParaRPr lang="en-US" altLang="ko-KR" sz="1200" baseline="0" dirty="0" smtClean="0"/>
          </a:p>
          <a:p>
            <a:r>
              <a:rPr lang="en-US" altLang="ko-KR" sz="1200" baseline="0" dirty="0" smtClean="0"/>
              <a:t>- </a:t>
            </a:r>
            <a:r>
              <a:rPr lang="ko-KR" altLang="en-US" sz="1200" baseline="0" dirty="0" smtClean="0"/>
              <a:t>신 고 년 도 </a:t>
            </a:r>
            <a:r>
              <a:rPr lang="en-US" altLang="ko-KR" sz="1200" baseline="0" dirty="0" smtClean="0"/>
              <a:t>:</a:t>
            </a:r>
            <a:endParaRPr lang="ko-KR" altLang="en-US" sz="1200" dirty="0"/>
          </a:p>
        </p:txBody>
      </p:sp>
      <p:sp>
        <p:nvSpPr>
          <p:cNvPr id="24" name="직사각형 23"/>
          <p:cNvSpPr/>
          <p:nvPr/>
        </p:nvSpPr>
        <p:spPr>
          <a:xfrm>
            <a:off x="1509996" y="2515311"/>
            <a:ext cx="4032448" cy="2022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펌프장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5677059" y="2479398"/>
            <a:ext cx="936104" cy="5937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조회</a:t>
            </a:r>
            <a:endParaRPr lang="ko-KR" altLang="en-US" b="1" dirty="0"/>
          </a:p>
        </p:txBody>
      </p:sp>
      <p:sp>
        <p:nvSpPr>
          <p:cNvPr id="44" name="직사각형 43"/>
          <p:cNvSpPr/>
          <p:nvPr/>
        </p:nvSpPr>
        <p:spPr>
          <a:xfrm>
            <a:off x="251312" y="3465381"/>
            <a:ext cx="6480928" cy="280831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 smtClean="0"/>
              <a:t>승인체크 </a:t>
            </a:r>
            <a:r>
              <a:rPr lang="ko-KR" altLang="en-US" dirty="0" err="1" smtClean="0"/>
              <a:t>신고년도</a:t>
            </a:r>
            <a:r>
              <a:rPr lang="ko-KR" altLang="en-US" dirty="0" smtClean="0"/>
              <a:t> 일렬번호 </a:t>
            </a:r>
            <a:r>
              <a:rPr lang="ko-KR" altLang="en-US" dirty="0" err="1" smtClean="0"/>
              <a:t>공사명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세부공종</a:t>
            </a:r>
            <a:r>
              <a:rPr lang="ko-KR" altLang="en-US" dirty="0" smtClean="0"/>
              <a:t> 지역 발주자명</a:t>
            </a:r>
            <a:endParaRPr lang="ko-KR" altLang="en-US" dirty="0"/>
          </a:p>
        </p:txBody>
      </p:sp>
      <p:sp>
        <p:nvSpPr>
          <p:cNvPr id="46" name="직사각형 45"/>
          <p:cNvSpPr/>
          <p:nvPr/>
        </p:nvSpPr>
        <p:spPr>
          <a:xfrm>
            <a:off x="1526771" y="2867470"/>
            <a:ext cx="1545420" cy="2022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2015</a:t>
            </a:r>
            <a:endParaRPr lang="ko-KR" alt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180871" y="2198353"/>
            <a:ext cx="8627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 smtClean="0"/>
              <a:t>* </a:t>
            </a:r>
            <a:r>
              <a:rPr lang="ko-KR" altLang="en-US" sz="1100" b="1" dirty="0" smtClean="0"/>
              <a:t>검색조회</a:t>
            </a:r>
            <a:endParaRPr lang="ko-KR" altLang="en-US" sz="1100" b="1" dirty="0"/>
          </a:p>
        </p:txBody>
      </p:sp>
      <p:sp>
        <p:nvSpPr>
          <p:cNvPr id="62" name="직사각형 61"/>
          <p:cNvSpPr/>
          <p:nvPr/>
        </p:nvSpPr>
        <p:spPr>
          <a:xfrm>
            <a:off x="3131840" y="1669698"/>
            <a:ext cx="1759126" cy="4738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rgbClr val="FF0000"/>
                </a:solidFill>
              </a:ln>
              <a:noFill/>
            </a:endParaRPr>
          </a:p>
        </p:txBody>
      </p:sp>
      <p:graphicFrame>
        <p:nvGraphicFramePr>
          <p:cNvPr id="41" name="표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949269"/>
              </p:ext>
            </p:extLst>
          </p:nvPr>
        </p:nvGraphicFramePr>
        <p:xfrm>
          <a:off x="451029" y="4473490"/>
          <a:ext cx="6186757" cy="1351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5226"/>
                <a:gridCol w="2555401"/>
                <a:gridCol w="605226"/>
                <a:gridCol w="605226"/>
                <a:gridCol w="605226"/>
                <a:gridCol w="605226"/>
                <a:gridCol w="605226"/>
              </a:tblGrid>
              <a:tr h="2703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승인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 err="1">
                          <a:effectLst/>
                        </a:rPr>
                        <a:t>공사명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공종그룹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 err="1">
                          <a:effectLst/>
                        </a:rPr>
                        <a:t>세부공종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 err="1">
                          <a:effectLst/>
                        </a:rPr>
                        <a:t>착공년월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 err="1">
                          <a:effectLst/>
                        </a:rPr>
                        <a:t>준공년월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>
                          <a:effectLst/>
                        </a:rPr>
                        <a:t>비고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0336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　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인천국제공항철도 시설물 상하수도 공사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수자원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5012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2011.4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2016.5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　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70336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　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보성</a:t>
                      </a:r>
                      <a:r>
                        <a:rPr lang="en-US" altLang="ko-KR" sz="1100" u="none" strike="noStrike" dirty="0">
                          <a:effectLst/>
                        </a:rPr>
                        <a:t>~</a:t>
                      </a:r>
                      <a:r>
                        <a:rPr lang="ko-KR" altLang="en-US" sz="1100" u="none" strike="noStrike" dirty="0" err="1">
                          <a:effectLst/>
                        </a:rPr>
                        <a:t>임성리</a:t>
                      </a:r>
                      <a:r>
                        <a:rPr lang="ko-KR" altLang="en-US" sz="1100" u="none" strike="noStrike" dirty="0">
                          <a:effectLst/>
                        </a:rPr>
                        <a:t> 제</a:t>
                      </a:r>
                      <a:r>
                        <a:rPr lang="en-US" altLang="ko-KR" sz="1100" u="none" strike="noStrike" dirty="0">
                          <a:effectLst/>
                        </a:rPr>
                        <a:t>7</a:t>
                      </a:r>
                      <a:r>
                        <a:rPr lang="ko-KR" altLang="en-US" sz="1100" u="none" strike="noStrike" dirty="0">
                          <a:effectLst/>
                        </a:rPr>
                        <a:t>공구 하수도 공사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수자원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5012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2015.3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2017.3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　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70336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　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발전소 상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하수도 공사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수자원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5013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2015.9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2018.2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　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70336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　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경의선 </a:t>
                      </a:r>
                      <a:r>
                        <a:rPr lang="ko-KR" altLang="en-US" sz="1100" u="none" strike="noStrike" dirty="0" smtClean="0">
                          <a:effectLst/>
                        </a:rPr>
                        <a:t>용산</a:t>
                      </a:r>
                      <a:r>
                        <a:rPr lang="en-US" altLang="ko-KR" sz="1100" u="none" strike="noStrike" dirty="0" smtClean="0">
                          <a:effectLst/>
                        </a:rPr>
                        <a:t>-</a:t>
                      </a:r>
                      <a:r>
                        <a:rPr lang="ko-KR" altLang="en-US" sz="1100" u="none" strike="noStrike" dirty="0" smtClean="0">
                          <a:effectLst/>
                        </a:rPr>
                        <a:t>문산 </a:t>
                      </a:r>
                      <a:r>
                        <a:rPr lang="ko-KR" altLang="en-US" sz="1100" u="none" strike="noStrike" dirty="0">
                          <a:effectLst/>
                        </a:rPr>
                        <a:t>복선전철 상수도 공사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수자원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5012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2016.2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2018.2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　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0" name="직사각형 69"/>
          <p:cNvSpPr/>
          <p:nvPr/>
        </p:nvSpPr>
        <p:spPr>
          <a:xfrm>
            <a:off x="2411760" y="5853560"/>
            <a:ext cx="852246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승인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3791762" y="5853560"/>
            <a:ext cx="85224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smtClean="0"/>
              <a:t>취소</a:t>
            </a:r>
            <a:endParaRPr lang="ko-KR" altLang="en-US" dirty="0"/>
          </a:p>
        </p:txBody>
      </p:sp>
      <p:sp>
        <p:nvSpPr>
          <p:cNvPr id="72" name="직사각형 71"/>
          <p:cNvSpPr/>
          <p:nvPr/>
        </p:nvSpPr>
        <p:spPr>
          <a:xfrm>
            <a:off x="710654" y="5070650"/>
            <a:ext cx="180000" cy="1728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직사각형 72"/>
          <p:cNvSpPr/>
          <p:nvPr/>
        </p:nvSpPr>
        <p:spPr>
          <a:xfrm>
            <a:off x="710654" y="5333743"/>
            <a:ext cx="180000" cy="1728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직사각형 73"/>
          <p:cNvSpPr/>
          <p:nvPr/>
        </p:nvSpPr>
        <p:spPr>
          <a:xfrm>
            <a:off x="710654" y="5591332"/>
            <a:ext cx="180000" cy="1728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직사각형 74"/>
          <p:cNvSpPr/>
          <p:nvPr/>
        </p:nvSpPr>
        <p:spPr>
          <a:xfrm>
            <a:off x="710636" y="4790323"/>
            <a:ext cx="180000" cy="1728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343519"/>
              </p:ext>
            </p:extLst>
          </p:nvPr>
        </p:nvGraphicFramePr>
        <p:xfrm>
          <a:off x="349857" y="3535496"/>
          <a:ext cx="6288247" cy="9379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9703"/>
                <a:gridCol w="1889732"/>
                <a:gridCol w="879703"/>
                <a:gridCol w="879703"/>
                <a:gridCol w="879703"/>
                <a:gridCol w="879703"/>
              </a:tblGrid>
              <a:tr h="31266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>
                          <a:effectLst/>
                        </a:rPr>
                        <a:t>세부내용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 err="1">
                          <a:effectLst/>
                        </a:rPr>
                        <a:t>업체명</a:t>
                      </a:r>
                      <a:r>
                        <a:rPr lang="ko-KR" altLang="en-US" sz="1100" b="1" u="none" strike="noStrike" dirty="0">
                          <a:effectLst/>
                        </a:rPr>
                        <a:t> 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>
                          <a:effectLst/>
                        </a:rPr>
                        <a:t>대표자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 err="1">
                          <a:effectLst/>
                        </a:rPr>
                        <a:t>주업종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승인요청일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승인건수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</a:tr>
              <a:tr h="31266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       펼치기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대우건설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김개똥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토건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2016.04.22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</a:t>
                      </a:r>
                      <a:r>
                        <a:rPr lang="ko-KR" alt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건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1266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　</a:t>
                      </a:r>
                      <a:r>
                        <a:rPr lang="ko-KR" altLang="en-US" sz="1100" u="none" strike="noStrike" dirty="0" smtClean="0">
                          <a:effectLst/>
                        </a:rPr>
                        <a:t>     숨기기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1" u="none" strike="noStrike" dirty="0" smtClean="0">
                          <a:effectLst/>
                        </a:rPr>
                        <a:t> 현대건설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>
                          <a:effectLst/>
                        </a:rPr>
                        <a:t>홍길동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>
                          <a:effectLst/>
                        </a:rPr>
                        <a:t>토건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2016.07.13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u="none" strike="noStrike" dirty="0" smtClean="0">
                          <a:effectLst/>
                        </a:rPr>
                        <a:t>4</a:t>
                      </a:r>
                      <a:r>
                        <a:rPr lang="ko-KR" altLang="en-US" sz="1100" b="1" u="none" strike="noStrike" dirty="0" smtClean="0">
                          <a:effectLst/>
                        </a:rPr>
                        <a:t>건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위로 굽은 화살표 2"/>
          <p:cNvSpPr/>
          <p:nvPr/>
        </p:nvSpPr>
        <p:spPr>
          <a:xfrm rot="5400000">
            <a:off x="481587" y="4207816"/>
            <a:ext cx="143678" cy="216024"/>
          </a:xfrm>
          <a:prstGeom prst="bentUpArrow">
            <a:avLst>
              <a:gd name="adj1" fmla="val 25002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154573" y="3225900"/>
            <a:ext cx="8627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smtClean="0"/>
              <a:t>* </a:t>
            </a:r>
            <a:r>
              <a:rPr lang="ko-KR" altLang="en-US" sz="1100" b="1" dirty="0" smtClean="0"/>
              <a:t>검색결과</a:t>
            </a:r>
            <a:endParaRPr lang="ko-KR" altLang="en-US" sz="1100" b="1" dirty="0"/>
          </a:p>
        </p:txBody>
      </p:sp>
      <p:sp>
        <p:nvSpPr>
          <p:cNvPr id="33" name="직사각형 32"/>
          <p:cNvSpPr/>
          <p:nvPr/>
        </p:nvSpPr>
        <p:spPr>
          <a:xfrm>
            <a:off x="1123929" y="1367799"/>
            <a:ext cx="30652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발주자 온라인 기성실적 승인시스템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" name="AutoShape 107"/>
          <p:cNvSpPr>
            <a:spLocks noChangeArrowheads="1"/>
          </p:cNvSpPr>
          <p:nvPr/>
        </p:nvSpPr>
        <p:spPr bwMode="auto">
          <a:xfrm>
            <a:off x="711447" y="880145"/>
            <a:ext cx="6077967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7" name="Text Box 99"/>
          <p:cNvSpPr txBox="1">
            <a:spLocks noChangeArrowheads="1"/>
          </p:cNvSpPr>
          <p:nvPr/>
        </p:nvSpPr>
        <p:spPr bwMode="auto">
          <a:xfrm>
            <a:off x="773360" y="884908"/>
            <a:ext cx="601605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화면구성 예시</a:t>
            </a:r>
            <a:r>
              <a:rPr lang="en-US" altLang="ko-KR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(</a:t>
            </a:r>
            <a:r>
              <a:rPr lang="ko-KR" altLang="en-US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발주자 승인화면</a:t>
            </a:r>
            <a:r>
              <a:rPr lang="en-US" altLang="ko-KR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)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9" name="AutoShape 109"/>
          <p:cNvSpPr>
            <a:spLocks noChangeArrowheads="1"/>
          </p:cNvSpPr>
          <p:nvPr/>
        </p:nvSpPr>
        <p:spPr bwMode="auto">
          <a:xfrm flipH="1">
            <a:off x="6903045" y="880145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2" name="AutoShape 110"/>
          <p:cNvSpPr>
            <a:spLocks noChangeArrowheads="1"/>
          </p:cNvSpPr>
          <p:nvPr/>
        </p:nvSpPr>
        <p:spPr bwMode="auto">
          <a:xfrm>
            <a:off x="535235" y="880145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3" name="AutoShape 111"/>
          <p:cNvSpPr>
            <a:spLocks noChangeArrowheads="1"/>
          </p:cNvSpPr>
          <p:nvPr/>
        </p:nvSpPr>
        <p:spPr bwMode="auto">
          <a:xfrm flipH="1">
            <a:off x="7163395" y="880145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5" name="AutoShape 112"/>
          <p:cNvSpPr>
            <a:spLocks noChangeArrowheads="1"/>
          </p:cNvSpPr>
          <p:nvPr/>
        </p:nvSpPr>
        <p:spPr bwMode="auto">
          <a:xfrm>
            <a:off x="409823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7" name="AutoShape 113"/>
          <p:cNvSpPr>
            <a:spLocks noChangeArrowheads="1"/>
          </p:cNvSpPr>
          <p:nvPr/>
        </p:nvSpPr>
        <p:spPr bwMode="auto">
          <a:xfrm>
            <a:off x="7377708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auto">
          <a:xfrm>
            <a:off x="206271" y="1339200"/>
            <a:ext cx="6695385" cy="498529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1pPr>
            <a:lvl2pPr marL="393700" indent="63500"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2pPr>
            <a:lvl3pPr marL="787400" indent="127000"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3pPr>
            <a:lvl4pPr marL="1181100" indent="190500"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4pPr>
            <a:lvl5pPr marL="1576388" indent="252413"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9pPr>
          </a:lstStyle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US" altLang="ko-KR" sz="800" dirty="0" smtClean="0">
              <a:solidFill>
                <a:srgbClr val="000000"/>
              </a:solidFill>
              <a:ea typeface="맑은 고딕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323528" y="260648"/>
            <a:ext cx="8734598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실적신고 등 변경사항 안내     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1.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발주자 온라인 기성실적 승인시스템 안내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192088">
              <a:lnSpc>
                <a:spcPct val="90000"/>
              </a:lnSpc>
            </a:pP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50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49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546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325438" y="725959"/>
            <a:ext cx="7486922" cy="758825"/>
            <a:chOff x="325438" y="547688"/>
            <a:chExt cx="6757740" cy="758825"/>
          </a:xfrm>
        </p:grpSpPr>
        <p:pic>
          <p:nvPicPr>
            <p:cNvPr id="42" name="_x184518280" descr="EMB00000b54260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438" y="547688"/>
              <a:ext cx="6383337" cy="758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_x197732104"/>
            <p:cNvSpPr>
              <a:spLocks noChangeArrowheads="1"/>
            </p:cNvSpPr>
            <p:nvPr/>
          </p:nvSpPr>
          <p:spPr bwMode="auto">
            <a:xfrm>
              <a:off x="1672978" y="669131"/>
              <a:ext cx="5410200" cy="515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3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주의사항</a:t>
              </a:r>
              <a:endPara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sp>
        <p:nvSpPr>
          <p:cNvPr id="44" name="_x197732184"/>
          <p:cNvSpPr>
            <a:spLocks noChangeArrowheads="1"/>
          </p:cNvSpPr>
          <p:nvPr/>
        </p:nvSpPr>
        <p:spPr bwMode="auto">
          <a:xfrm>
            <a:off x="780777" y="836712"/>
            <a:ext cx="550863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35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Y울릉도B" pitchFamily="18" charset="-127"/>
                <a:ea typeface="굴림" pitchFamily="50" charset="-127"/>
                <a:cs typeface="굴림" pitchFamily="50" charset="-127"/>
              </a:rPr>
              <a:t>B</a:t>
            </a:r>
            <a:endParaRPr kumimoji="1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pSp>
        <p:nvGrpSpPr>
          <p:cNvPr id="48" name="그룹 47"/>
          <p:cNvGrpSpPr/>
          <p:nvPr/>
        </p:nvGrpSpPr>
        <p:grpSpPr>
          <a:xfrm>
            <a:off x="179512" y="1772816"/>
            <a:ext cx="6080854" cy="430887"/>
            <a:chOff x="203069" y="1794194"/>
            <a:chExt cx="6449274" cy="430887"/>
          </a:xfrm>
        </p:grpSpPr>
        <p:pic>
          <p:nvPicPr>
            <p:cNvPr id="49" name="_x184518920" descr="EMB00000b54263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069" y="1897082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0" name="Rectangle 3"/>
            <p:cNvSpPr>
              <a:spLocks noChangeArrowheads="1"/>
            </p:cNvSpPr>
            <p:nvPr/>
          </p:nvSpPr>
          <p:spPr bwMode="auto">
            <a:xfrm>
              <a:off x="466953" y="1794194"/>
              <a:ext cx="6185390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2200" b="1" i="0" u="none" strike="noStrike" cap="none" normalizeH="0" baseline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누락분</a:t>
              </a:r>
              <a:r>
                <a:rPr kumimoji="1" lang="en-US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HY울릉도B" pitchFamily="18" charset="-127"/>
                  <a:ea typeface="굴림" pitchFamily="50" charset="-127"/>
                  <a:cs typeface="굴림" pitchFamily="50" charset="-127"/>
                </a:rPr>
                <a:t>(2014, 2015</a:t>
              </a:r>
              <a:r>
                <a:rPr kumimoji="1" lang="ko-KR" altLang="en-US" sz="2200" b="1" i="0" u="none" strike="noStrike" cap="none" normalizeH="0" baseline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년도분</a:t>
              </a:r>
              <a:r>
                <a:rPr kumimoji="1" lang="en-US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HY울릉도B" pitchFamily="18" charset="-127"/>
                  <a:ea typeface="굴림" pitchFamily="50" charset="-127"/>
                  <a:cs typeface="굴림" pitchFamily="50" charset="-127"/>
                </a:rPr>
                <a:t>) </a:t>
              </a:r>
              <a:r>
                <a:rPr kumimoji="1" lang="ko-KR" altLang="en-US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신고방법 명확화</a:t>
              </a:r>
              <a:endPara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sp>
        <p:nvSpPr>
          <p:cNvPr id="51" name="직사각형 50"/>
          <p:cNvSpPr/>
          <p:nvPr/>
        </p:nvSpPr>
        <p:spPr>
          <a:xfrm>
            <a:off x="388083" y="2204864"/>
            <a:ext cx="84829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600" b="1" dirty="0">
                <a:latin typeface="+mn-ea"/>
              </a:rPr>
              <a:t>- </a:t>
            </a:r>
            <a:r>
              <a:rPr lang="ko-KR" altLang="en-US" sz="1600" b="1" dirty="0">
                <a:latin typeface="+mn-ea"/>
              </a:rPr>
              <a:t>전년도</a:t>
            </a:r>
            <a:r>
              <a:rPr lang="en-US" altLang="ko-KR" sz="1600" b="1" dirty="0">
                <a:latin typeface="+mn-ea"/>
              </a:rPr>
              <a:t>(</a:t>
            </a:r>
            <a:r>
              <a:rPr lang="en-US" altLang="ko-KR" sz="1600" b="1" dirty="0" smtClean="0">
                <a:latin typeface="+mn-ea"/>
              </a:rPr>
              <a:t>2014-5</a:t>
            </a:r>
            <a:r>
              <a:rPr lang="ko-KR" altLang="en-US" sz="1600" b="1" dirty="0" err="1" smtClean="0">
                <a:latin typeface="+mn-ea"/>
              </a:rPr>
              <a:t>년도분</a:t>
            </a:r>
            <a:r>
              <a:rPr lang="en-US" altLang="ko-KR" sz="1600" b="1" dirty="0">
                <a:latin typeface="+mn-ea"/>
              </a:rPr>
              <a:t>) </a:t>
            </a:r>
            <a:r>
              <a:rPr lang="ko-KR" altLang="en-US" sz="1600" b="1" dirty="0" err="1">
                <a:latin typeface="+mn-ea"/>
              </a:rPr>
              <a:t>신고시</a:t>
            </a:r>
            <a:r>
              <a:rPr lang="ko-KR" altLang="en-US" sz="1600" b="1" dirty="0">
                <a:latin typeface="+mn-ea"/>
              </a:rPr>
              <a:t> 누락한 공사</a:t>
            </a:r>
            <a:r>
              <a:rPr lang="en-US" altLang="ko-KR" sz="1600" b="1" dirty="0">
                <a:latin typeface="+mn-ea"/>
              </a:rPr>
              <a:t>(</a:t>
            </a:r>
            <a:r>
              <a:rPr lang="ko-KR" altLang="en-US" sz="1600" b="1" dirty="0">
                <a:latin typeface="+mn-ea"/>
              </a:rPr>
              <a:t>전체 또는 일부</a:t>
            </a:r>
            <a:r>
              <a:rPr lang="en-US" altLang="ko-KR" sz="1600" b="1" dirty="0">
                <a:latin typeface="+mn-ea"/>
              </a:rPr>
              <a:t>)</a:t>
            </a:r>
            <a:r>
              <a:rPr lang="ko-KR" altLang="en-US" sz="1600" b="1" dirty="0">
                <a:latin typeface="+mn-ea"/>
              </a:rPr>
              <a:t>대한 신고번호 부여방법 명기</a:t>
            </a:r>
          </a:p>
          <a:p>
            <a:pPr fontAlgn="base"/>
            <a:r>
              <a:rPr lang="en-US" altLang="ko-KR" sz="1600" b="1" dirty="0">
                <a:latin typeface="+mn-ea"/>
              </a:rPr>
              <a:t>•</a:t>
            </a:r>
            <a:r>
              <a:rPr lang="ko-KR" altLang="en-US" sz="1600" b="1" dirty="0">
                <a:latin typeface="+mn-ea"/>
              </a:rPr>
              <a:t> 처음 신고하는 공사 </a:t>
            </a:r>
            <a:r>
              <a:rPr lang="en-US" altLang="ko-KR" sz="1600" b="1" dirty="0">
                <a:latin typeface="+mn-ea"/>
              </a:rPr>
              <a:t>: </a:t>
            </a:r>
            <a:r>
              <a:rPr lang="ko-KR" altLang="en-US" sz="1600" b="1" dirty="0">
                <a:latin typeface="+mn-ea"/>
              </a:rPr>
              <a:t>신고연도는 </a:t>
            </a:r>
            <a:r>
              <a:rPr lang="ko-KR" altLang="en-US" sz="1600" b="1" dirty="0" err="1">
                <a:latin typeface="+mn-ea"/>
              </a:rPr>
              <a:t>당년도와</a:t>
            </a:r>
            <a:r>
              <a:rPr lang="ko-KR" altLang="en-US" sz="1600" b="1" dirty="0">
                <a:latin typeface="+mn-ea"/>
              </a:rPr>
              <a:t> 동일</a:t>
            </a:r>
            <a:r>
              <a:rPr lang="en-US" altLang="ko-KR" sz="1600" b="1" dirty="0">
                <a:latin typeface="+mn-ea"/>
              </a:rPr>
              <a:t>, </a:t>
            </a:r>
            <a:r>
              <a:rPr lang="ko-KR" altLang="en-US" sz="1600" b="1" dirty="0">
                <a:latin typeface="+mn-ea"/>
              </a:rPr>
              <a:t>일련번호 시작을‘</a:t>
            </a:r>
            <a:r>
              <a:rPr lang="en-US" altLang="ko-KR" sz="1600" b="1" u="sng" dirty="0">
                <a:latin typeface="+mn-ea"/>
              </a:rPr>
              <a:t>9</a:t>
            </a:r>
            <a:r>
              <a:rPr lang="ko-KR" altLang="en-US" sz="1600" b="1" dirty="0">
                <a:latin typeface="+mn-ea"/>
              </a:rPr>
              <a:t>’로 시작</a:t>
            </a:r>
            <a:r>
              <a:rPr lang="en-US" altLang="ko-KR" sz="1600" b="1" dirty="0">
                <a:latin typeface="+mn-ea"/>
              </a:rPr>
              <a:t>(2016-</a:t>
            </a:r>
            <a:r>
              <a:rPr lang="en-US" altLang="ko-KR" sz="1600" b="1" u="sng" dirty="0">
                <a:latin typeface="+mn-ea"/>
              </a:rPr>
              <a:t>9</a:t>
            </a:r>
            <a:r>
              <a:rPr lang="en-US" altLang="ko-KR" sz="1600" b="1" dirty="0">
                <a:latin typeface="+mn-ea"/>
              </a:rPr>
              <a:t>001)</a:t>
            </a:r>
          </a:p>
          <a:p>
            <a:pPr fontAlgn="base"/>
            <a:r>
              <a:rPr lang="en-US" altLang="ko-KR" sz="1600" b="1" dirty="0">
                <a:latin typeface="+mn-ea"/>
              </a:rPr>
              <a:t>                                 2014</a:t>
            </a:r>
            <a:r>
              <a:rPr lang="ko-KR" altLang="en-US" sz="1600" b="1" dirty="0">
                <a:latin typeface="+mn-ea"/>
              </a:rPr>
              <a:t>년 </a:t>
            </a:r>
            <a:r>
              <a:rPr lang="ko-KR" altLang="en-US" sz="1600" b="1" dirty="0" err="1">
                <a:latin typeface="+mn-ea"/>
              </a:rPr>
              <a:t>누락분은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en-US" altLang="ko-KR" sz="1600" b="1" dirty="0">
                <a:latin typeface="+mn-ea"/>
              </a:rPr>
              <a:t>‘8’</a:t>
            </a:r>
            <a:r>
              <a:rPr lang="ko-KR" altLang="en-US" sz="1600" b="1" dirty="0">
                <a:latin typeface="+mn-ea"/>
              </a:rPr>
              <a:t>로 수정하여 신고</a:t>
            </a:r>
            <a:r>
              <a:rPr lang="en-US" altLang="ko-KR" sz="1600" b="1" dirty="0">
                <a:latin typeface="+mn-ea"/>
              </a:rPr>
              <a:t>(2016-8011)</a:t>
            </a:r>
          </a:p>
          <a:p>
            <a:pPr fontAlgn="base"/>
            <a:r>
              <a:rPr lang="en-US" altLang="ko-KR" sz="1600" b="1" dirty="0" smtClean="0">
                <a:latin typeface="+mn-ea"/>
              </a:rPr>
              <a:t>• </a:t>
            </a:r>
            <a:r>
              <a:rPr lang="ko-KR" altLang="en-US" sz="1600" b="1" dirty="0">
                <a:latin typeface="+mn-ea"/>
              </a:rPr>
              <a:t>기존에 신고했던 공사 </a:t>
            </a:r>
            <a:r>
              <a:rPr lang="en-US" altLang="ko-KR" sz="1600" b="1" dirty="0">
                <a:latin typeface="+mn-ea"/>
              </a:rPr>
              <a:t>: </a:t>
            </a:r>
            <a:r>
              <a:rPr lang="ko-KR" altLang="en-US" sz="1600" b="1" dirty="0">
                <a:latin typeface="+mn-ea"/>
              </a:rPr>
              <a:t>기존 신고번호</a:t>
            </a:r>
            <a:r>
              <a:rPr lang="en-US" altLang="ko-KR" sz="1600" b="1" dirty="0">
                <a:latin typeface="+mn-ea"/>
              </a:rPr>
              <a:t>(</a:t>
            </a:r>
            <a:r>
              <a:rPr lang="ko-KR" altLang="en-US" sz="1600" b="1" dirty="0">
                <a:latin typeface="+mn-ea"/>
              </a:rPr>
              <a:t>예 </a:t>
            </a:r>
            <a:r>
              <a:rPr lang="en-US" altLang="ko-KR" sz="1600" b="1" dirty="0" smtClean="0">
                <a:latin typeface="+mn-ea"/>
              </a:rPr>
              <a:t>2010-0001</a:t>
            </a:r>
            <a:r>
              <a:rPr lang="en-US" altLang="ko-KR" sz="1600" b="1" dirty="0">
                <a:latin typeface="+mn-ea"/>
              </a:rPr>
              <a:t>)</a:t>
            </a:r>
            <a:r>
              <a:rPr lang="ko-KR" altLang="en-US" sz="1600" b="1" dirty="0">
                <a:latin typeface="+mn-ea"/>
              </a:rPr>
              <a:t>의 일련번호 첫 </a:t>
            </a:r>
            <a:r>
              <a:rPr lang="ko-KR" altLang="en-US" sz="1600" b="1" dirty="0" err="1" smtClean="0">
                <a:latin typeface="+mn-ea"/>
              </a:rPr>
              <a:t>번째자리를</a:t>
            </a:r>
            <a:endParaRPr lang="en-US" altLang="ko-KR" sz="1600" b="1" dirty="0" smtClean="0">
              <a:latin typeface="+mn-ea"/>
            </a:endParaRPr>
          </a:p>
          <a:p>
            <a:pPr fontAlgn="base"/>
            <a:r>
              <a:rPr lang="en-US" altLang="ko-KR" sz="1600" b="1" dirty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                               </a:t>
            </a:r>
            <a:r>
              <a:rPr lang="ko-KR" altLang="en-US" sz="1600" b="1" dirty="0" smtClean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2015</a:t>
            </a:r>
            <a:r>
              <a:rPr lang="ko-KR" altLang="en-US" sz="1600" b="1" dirty="0" smtClean="0">
                <a:latin typeface="+mn-ea"/>
              </a:rPr>
              <a:t>년도 </a:t>
            </a:r>
            <a:r>
              <a:rPr lang="ko-KR" altLang="en-US" sz="1600" b="1" dirty="0" err="1" smtClean="0">
                <a:latin typeface="+mn-ea"/>
              </a:rPr>
              <a:t>누락분은</a:t>
            </a:r>
            <a:r>
              <a:rPr lang="ko-KR" altLang="en-US" sz="1600" b="1" dirty="0" smtClean="0">
                <a:latin typeface="+mn-ea"/>
              </a:rPr>
              <a:t> ‘</a:t>
            </a:r>
            <a:r>
              <a:rPr lang="en-US" altLang="ko-KR" sz="1600" b="1" u="sng" dirty="0">
                <a:latin typeface="+mn-ea"/>
              </a:rPr>
              <a:t>9</a:t>
            </a:r>
            <a:r>
              <a:rPr lang="ko-KR" altLang="en-US" sz="1600" b="1" dirty="0">
                <a:latin typeface="+mn-ea"/>
              </a:rPr>
              <a:t>’로 수정하여 신고</a:t>
            </a:r>
            <a:r>
              <a:rPr lang="en-US" altLang="ko-KR" sz="1600" b="1" dirty="0">
                <a:latin typeface="+mn-ea"/>
              </a:rPr>
              <a:t>(</a:t>
            </a:r>
            <a:r>
              <a:rPr lang="en-US" altLang="ko-KR" sz="1600" b="1" dirty="0" smtClean="0">
                <a:latin typeface="+mn-ea"/>
              </a:rPr>
              <a:t>2010-</a:t>
            </a:r>
            <a:r>
              <a:rPr lang="en-US" altLang="ko-KR" sz="1600" b="1" u="sng" dirty="0" smtClean="0">
                <a:latin typeface="+mn-ea"/>
              </a:rPr>
              <a:t>9</a:t>
            </a:r>
            <a:r>
              <a:rPr lang="en-US" altLang="ko-KR" sz="1600" b="1" dirty="0" smtClean="0">
                <a:latin typeface="+mn-ea"/>
              </a:rPr>
              <a:t>001</a:t>
            </a:r>
            <a:r>
              <a:rPr lang="en-US" altLang="ko-KR" sz="1600" b="1" dirty="0">
                <a:latin typeface="+mn-ea"/>
              </a:rPr>
              <a:t>)</a:t>
            </a:r>
            <a:endParaRPr lang="ko-KR" altLang="en-US" sz="1600" b="1" dirty="0">
              <a:latin typeface="+mn-ea"/>
            </a:endParaRPr>
          </a:p>
          <a:p>
            <a:pPr fontAlgn="base"/>
            <a:r>
              <a:rPr lang="en-US" altLang="ko-KR" sz="1600" b="1" dirty="0" smtClean="0">
                <a:latin typeface="+mn-ea"/>
              </a:rPr>
              <a:t>                                 2014</a:t>
            </a:r>
            <a:r>
              <a:rPr lang="ko-KR" altLang="en-US" sz="1600" b="1" dirty="0" smtClean="0">
                <a:latin typeface="+mn-ea"/>
              </a:rPr>
              <a:t>년 </a:t>
            </a:r>
            <a:r>
              <a:rPr lang="ko-KR" altLang="en-US" sz="1600" b="1" dirty="0" err="1" smtClean="0">
                <a:latin typeface="+mn-ea"/>
              </a:rPr>
              <a:t>누락분은</a:t>
            </a:r>
            <a:r>
              <a:rPr lang="ko-KR" altLang="en-US" sz="1600" b="1" dirty="0" smtClean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‘8’</a:t>
            </a:r>
            <a:r>
              <a:rPr lang="ko-KR" altLang="en-US" sz="1600" b="1" dirty="0" smtClean="0">
                <a:latin typeface="+mn-ea"/>
              </a:rPr>
              <a:t>로 수정하여 신고</a:t>
            </a:r>
            <a:r>
              <a:rPr lang="en-US" altLang="ko-KR" sz="1600" b="1" dirty="0" smtClean="0">
                <a:latin typeface="+mn-ea"/>
              </a:rPr>
              <a:t>(2010-8011)</a:t>
            </a:r>
          </a:p>
        </p:txBody>
      </p:sp>
      <p:grpSp>
        <p:nvGrpSpPr>
          <p:cNvPr id="52" name="그룹 51"/>
          <p:cNvGrpSpPr/>
          <p:nvPr/>
        </p:nvGrpSpPr>
        <p:grpSpPr>
          <a:xfrm>
            <a:off x="184429" y="3934217"/>
            <a:ext cx="8852067" cy="430887"/>
            <a:chOff x="301577" y="2060848"/>
            <a:chExt cx="8852067" cy="430887"/>
          </a:xfrm>
        </p:grpSpPr>
        <p:pic>
          <p:nvPicPr>
            <p:cNvPr id="53" name="_x184519240" descr="EMB00000b54263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77" y="2154053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" name="Rectangle 6"/>
            <p:cNvSpPr>
              <a:spLocks noChangeArrowheads="1"/>
            </p:cNvSpPr>
            <p:nvPr/>
          </p:nvSpPr>
          <p:spPr bwMode="auto">
            <a:xfrm>
              <a:off x="549227" y="2060848"/>
              <a:ext cx="8604417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종합․</a:t>
              </a:r>
              <a:r>
                <a:rPr kumimoji="1" lang="ko-KR" altLang="ko-KR" sz="2200" b="1" i="0" u="none" strike="noStrike" cap="none" normalizeH="0" baseline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전문공종</a:t>
              </a:r>
              <a:r>
                <a:rPr kumimoji="1" lang="ko-KR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 분리신고 및 </a:t>
              </a:r>
              <a:r>
                <a:rPr kumimoji="1" lang="ko-KR" altLang="ko-KR" sz="2200" b="1" i="0" u="none" strike="noStrike" cap="none" normalizeH="0" baseline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비건설부문</a:t>
              </a:r>
              <a:r>
                <a:rPr kumimoji="1" lang="ko-KR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 포함신고 여부 중점 점검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345644" y="4391233"/>
            <a:ext cx="85253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600" b="1" dirty="0" smtClean="0">
                <a:latin typeface="+mn-ea"/>
              </a:rPr>
              <a:t>- 1</a:t>
            </a:r>
            <a:r>
              <a:rPr lang="ko-KR" altLang="en-US" sz="1600" b="1" dirty="0">
                <a:latin typeface="+mn-ea"/>
              </a:rPr>
              <a:t>건의 종합건설로 </a:t>
            </a:r>
            <a:r>
              <a:rPr lang="ko-KR" altLang="en-US" sz="1600" b="1" dirty="0" err="1">
                <a:latin typeface="+mn-ea"/>
              </a:rPr>
              <a:t>도급받은</a:t>
            </a:r>
            <a:r>
              <a:rPr lang="ko-KR" altLang="en-US" sz="1600" b="1" dirty="0">
                <a:latin typeface="+mn-ea"/>
              </a:rPr>
              <a:t> 공사</a:t>
            </a:r>
            <a:r>
              <a:rPr lang="en-US" altLang="ko-KR" sz="1600" b="1" dirty="0">
                <a:latin typeface="+mn-ea"/>
              </a:rPr>
              <a:t>(</a:t>
            </a:r>
            <a:r>
              <a:rPr lang="ko-KR" altLang="en-US" sz="1600" b="1" dirty="0">
                <a:latin typeface="+mn-ea"/>
              </a:rPr>
              <a:t>또는 전문공사</a:t>
            </a:r>
            <a:r>
              <a:rPr lang="en-US" altLang="ko-KR" sz="1600" b="1" dirty="0">
                <a:latin typeface="+mn-ea"/>
              </a:rPr>
              <a:t>)</a:t>
            </a:r>
            <a:r>
              <a:rPr lang="ko-KR" altLang="en-US" sz="1600" b="1" dirty="0">
                <a:latin typeface="+mn-ea"/>
              </a:rPr>
              <a:t>를 </a:t>
            </a:r>
            <a:r>
              <a:rPr lang="ko-KR" altLang="en-US" sz="1600" b="1" dirty="0" err="1">
                <a:latin typeface="+mn-ea"/>
              </a:rPr>
              <a:t>종합공종</a:t>
            </a:r>
            <a:r>
              <a:rPr lang="ko-KR" altLang="en-US" sz="1600" b="1" dirty="0">
                <a:latin typeface="+mn-ea"/>
              </a:rPr>
              <a:t> 실적과 </a:t>
            </a:r>
            <a:r>
              <a:rPr lang="ko-KR" altLang="en-US" sz="1600" b="1" dirty="0" err="1">
                <a:latin typeface="+mn-ea"/>
              </a:rPr>
              <a:t>전문공종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ko-KR" altLang="en-US" sz="1600" b="1" dirty="0" smtClean="0">
                <a:latin typeface="+mn-ea"/>
              </a:rPr>
              <a:t>실적으로                                                                   </a:t>
            </a:r>
            <a:endParaRPr lang="en-US" altLang="ko-KR" sz="1600" b="1" dirty="0" smtClean="0">
              <a:latin typeface="+mn-ea"/>
            </a:endParaRPr>
          </a:p>
          <a:p>
            <a:pPr fontAlgn="base"/>
            <a:r>
              <a:rPr lang="ko-KR" altLang="en-US" sz="1600" b="1" dirty="0" smtClean="0">
                <a:latin typeface="+mn-ea"/>
              </a:rPr>
              <a:t>  </a:t>
            </a:r>
            <a:r>
              <a:rPr lang="ko-KR" altLang="en-US" sz="1600" b="1" dirty="0" err="1" smtClean="0">
                <a:latin typeface="+mn-ea"/>
              </a:rPr>
              <a:t>양협회</a:t>
            </a:r>
            <a:r>
              <a:rPr lang="ko-KR" altLang="en-US" sz="1600" b="1" dirty="0" smtClean="0">
                <a:latin typeface="+mn-ea"/>
              </a:rPr>
              <a:t> 분리신고 불가</a:t>
            </a:r>
            <a:endParaRPr lang="ko-KR" altLang="en-US" sz="1600" b="1" dirty="0">
              <a:latin typeface="+mn-ea"/>
            </a:endParaRPr>
          </a:p>
          <a:p>
            <a:pPr fontAlgn="base"/>
            <a:r>
              <a:rPr lang="en-US" altLang="ko-KR" sz="1600" b="1" dirty="0">
                <a:latin typeface="+mn-ea"/>
              </a:rPr>
              <a:t>- </a:t>
            </a:r>
            <a:r>
              <a:rPr lang="ko-KR" altLang="en-US" sz="1600" b="1" dirty="0" err="1">
                <a:latin typeface="+mn-ea"/>
              </a:rPr>
              <a:t>도급받은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en-US" altLang="ko-KR" sz="1600" b="1" dirty="0">
                <a:latin typeface="+mn-ea"/>
              </a:rPr>
              <a:t>1</a:t>
            </a:r>
            <a:r>
              <a:rPr lang="ko-KR" altLang="en-US" sz="1600" b="1" dirty="0">
                <a:latin typeface="+mn-ea"/>
              </a:rPr>
              <a:t>건의 공사에 포함된 </a:t>
            </a:r>
            <a:r>
              <a:rPr lang="ko-KR" altLang="en-US" sz="1600" b="1" dirty="0" err="1">
                <a:latin typeface="+mn-ea"/>
              </a:rPr>
              <a:t>비건설부문</a:t>
            </a:r>
            <a:r>
              <a:rPr lang="en-US" altLang="ko-KR" sz="1600" b="1" dirty="0">
                <a:latin typeface="+mn-ea"/>
              </a:rPr>
              <a:t>(</a:t>
            </a:r>
            <a:r>
              <a:rPr lang="ko-KR" altLang="en-US" sz="1600" b="1" dirty="0">
                <a:latin typeface="+mn-ea"/>
              </a:rPr>
              <a:t>전기</a:t>
            </a:r>
            <a:r>
              <a:rPr lang="en-US" altLang="ko-KR" sz="1600" b="1" dirty="0">
                <a:latin typeface="+mn-ea"/>
              </a:rPr>
              <a:t>, </a:t>
            </a:r>
            <a:r>
              <a:rPr lang="ko-KR" altLang="en-US" sz="1600" b="1" dirty="0">
                <a:latin typeface="+mn-ea"/>
              </a:rPr>
              <a:t>통신 등</a:t>
            </a:r>
            <a:r>
              <a:rPr lang="en-US" altLang="ko-KR" sz="1600" b="1" dirty="0">
                <a:latin typeface="+mn-ea"/>
              </a:rPr>
              <a:t>)</a:t>
            </a:r>
            <a:r>
              <a:rPr lang="ko-KR" altLang="en-US" sz="1600" b="1" dirty="0">
                <a:latin typeface="+mn-ea"/>
              </a:rPr>
              <a:t>을 포함하여 신고 불가</a:t>
            </a:r>
          </a:p>
          <a:p>
            <a:pPr fontAlgn="base"/>
            <a:r>
              <a:rPr lang="en-US" altLang="ko-KR" sz="1600" b="1" dirty="0">
                <a:latin typeface="+mn-ea"/>
              </a:rPr>
              <a:t>- </a:t>
            </a:r>
            <a:r>
              <a:rPr lang="ko-KR" altLang="en-US" sz="1600" b="1" dirty="0">
                <a:latin typeface="+mn-ea"/>
              </a:rPr>
              <a:t>문화재 공사를 건설공사 실적으로 신고 불가</a:t>
            </a:r>
          </a:p>
          <a:p>
            <a:pPr fontAlgn="base"/>
            <a:endParaRPr lang="en-US" altLang="ko-KR" sz="1600" b="1" dirty="0" smtClean="0">
              <a:latin typeface="+mn-ea"/>
            </a:endParaRPr>
          </a:p>
          <a:p>
            <a:pPr fontAlgn="base"/>
            <a:r>
              <a:rPr lang="ko-KR" altLang="en-US" sz="1600" b="1" dirty="0" smtClean="0">
                <a:latin typeface="+mn-ea"/>
              </a:rPr>
              <a:t>☞ </a:t>
            </a:r>
            <a:r>
              <a:rPr lang="ko-KR" altLang="en-US" sz="1600" b="1" dirty="0">
                <a:latin typeface="+mn-ea"/>
              </a:rPr>
              <a:t>감사원 및 </a:t>
            </a:r>
            <a:r>
              <a:rPr lang="ko-KR" altLang="en-US" sz="1600" b="1" dirty="0" err="1">
                <a:latin typeface="+mn-ea"/>
              </a:rPr>
              <a:t>국토부</a:t>
            </a:r>
            <a:r>
              <a:rPr lang="ko-KR" altLang="en-US" sz="1600" b="1" dirty="0">
                <a:latin typeface="+mn-ea"/>
              </a:rPr>
              <a:t> 감사 </a:t>
            </a:r>
            <a:r>
              <a:rPr lang="ko-KR" altLang="en-US" sz="1600" b="1" dirty="0" err="1">
                <a:latin typeface="+mn-ea"/>
              </a:rPr>
              <a:t>지적사항으로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en-US" altLang="ko-KR" sz="1600" b="1" dirty="0">
                <a:latin typeface="+mn-ea"/>
              </a:rPr>
              <a:t>2014</a:t>
            </a:r>
            <a:r>
              <a:rPr lang="ko-KR" altLang="en-US" sz="1600" b="1" dirty="0">
                <a:latin typeface="+mn-ea"/>
              </a:rPr>
              <a:t>년 실적신고 내용부터 </a:t>
            </a:r>
            <a:r>
              <a:rPr lang="ko-KR" altLang="en-US" sz="1600" b="1" dirty="0" err="1">
                <a:latin typeface="+mn-ea"/>
              </a:rPr>
              <a:t>타협회와</a:t>
            </a:r>
            <a:r>
              <a:rPr lang="ko-KR" altLang="en-US" sz="1600" b="1" dirty="0">
                <a:latin typeface="+mn-ea"/>
              </a:rPr>
              <a:t> 연계하여 </a:t>
            </a:r>
            <a:endParaRPr lang="en-US" altLang="ko-KR" sz="1600" b="1" dirty="0" smtClean="0">
              <a:latin typeface="+mn-ea"/>
            </a:endParaRPr>
          </a:p>
          <a:p>
            <a:pPr fontAlgn="base"/>
            <a:r>
              <a:rPr lang="en-US" altLang="ko-KR" sz="1600" b="1" dirty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   </a:t>
            </a:r>
            <a:r>
              <a:rPr lang="ko-KR" altLang="en-US" sz="1600" b="1" dirty="0" smtClean="0">
                <a:latin typeface="+mn-ea"/>
              </a:rPr>
              <a:t>분리 및 포함신고 </a:t>
            </a:r>
            <a:r>
              <a:rPr lang="ko-KR" altLang="en-US" sz="1600" b="1" dirty="0">
                <a:latin typeface="+mn-ea"/>
              </a:rPr>
              <a:t>여부를 중점 점검</a:t>
            </a:r>
          </a:p>
          <a:p>
            <a:pPr fontAlgn="base"/>
            <a:r>
              <a:rPr lang="en-US" altLang="ko-KR" sz="1600" b="1" dirty="0">
                <a:latin typeface="+mn-ea"/>
              </a:rPr>
              <a:t>※ </a:t>
            </a:r>
            <a:r>
              <a:rPr lang="ko-KR" altLang="en-US" sz="1600" b="1" dirty="0" err="1">
                <a:latin typeface="+mn-ea"/>
              </a:rPr>
              <a:t>국토부는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ko-KR" altLang="en-US" sz="1600" b="1" dirty="0" err="1">
                <a:latin typeface="+mn-ea"/>
              </a:rPr>
              <a:t>비건설부문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ko-KR" altLang="en-US" sz="1600" b="1" dirty="0" err="1">
                <a:latin typeface="+mn-ea"/>
              </a:rPr>
              <a:t>신고시</a:t>
            </a:r>
            <a:r>
              <a:rPr lang="ko-KR" altLang="en-US" sz="1600" b="1" dirty="0">
                <a:latin typeface="+mn-ea"/>
              </a:rPr>
              <a:t> 허위실적신고로 간주하겠다는 </a:t>
            </a:r>
            <a:r>
              <a:rPr lang="ko-KR" altLang="en-US" sz="1600" b="1" dirty="0" smtClean="0">
                <a:latin typeface="+mn-ea"/>
              </a:rPr>
              <a:t>입장임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7605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22325" y="2260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-5437112" y="18049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0" name="AutoShape 107"/>
          <p:cNvSpPr>
            <a:spLocks noChangeArrowheads="1"/>
          </p:cNvSpPr>
          <p:nvPr/>
        </p:nvSpPr>
        <p:spPr bwMode="auto">
          <a:xfrm>
            <a:off x="711447" y="880145"/>
            <a:ext cx="6077967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773360" y="884908"/>
            <a:ext cx="601605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발주자  온라인 기성실적 </a:t>
            </a:r>
            <a:r>
              <a:rPr lang="ko-KR" altLang="en-US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승인시스템 </a:t>
            </a:r>
            <a:r>
              <a:rPr lang="ko-KR" altLang="en-US" b="1" dirty="0" err="1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간략</a:t>
            </a:r>
            <a:r>
              <a:rPr lang="ko-KR" altLang="en-US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 설명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2" name="AutoShape 109"/>
          <p:cNvSpPr>
            <a:spLocks noChangeArrowheads="1"/>
          </p:cNvSpPr>
          <p:nvPr/>
        </p:nvSpPr>
        <p:spPr bwMode="auto">
          <a:xfrm flipH="1">
            <a:off x="6903045" y="880145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AutoShape 110"/>
          <p:cNvSpPr>
            <a:spLocks noChangeArrowheads="1"/>
          </p:cNvSpPr>
          <p:nvPr/>
        </p:nvSpPr>
        <p:spPr bwMode="auto">
          <a:xfrm>
            <a:off x="535235" y="880145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1"/>
          <p:cNvSpPr>
            <a:spLocks noChangeArrowheads="1"/>
          </p:cNvSpPr>
          <p:nvPr/>
        </p:nvSpPr>
        <p:spPr bwMode="auto">
          <a:xfrm flipH="1">
            <a:off x="7163395" y="880145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2"/>
          <p:cNvSpPr>
            <a:spLocks noChangeArrowheads="1"/>
          </p:cNvSpPr>
          <p:nvPr/>
        </p:nvSpPr>
        <p:spPr bwMode="auto">
          <a:xfrm>
            <a:off x="409823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3"/>
          <p:cNvSpPr>
            <a:spLocks noChangeArrowheads="1"/>
          </p:cNvSpPr>
          <p:nvPr/>
        </p:nvSpPr>
        <p:spPr bwMode="auto">
          <a:xfrm>
            <a:off x="7377708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6" name="Rectangle 121"/>
          <p:cNvSpPr>
            <a:spLocks noChangeArrowheads="1"/>
          </p:cNvSpPr>
          <p:nvPr/>
        </p:nvSpPr>
        <p:spPr bwMode="auto">
          <a:xfrm>
            <a:off x="395287" y="1326480"/>
            <a:ext cx="8497887" cy="4910832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ko-KR" altLang="en-US" b="1" dirty="0"/>
              <a:t>○ </a:t>
            </a:r>
            <a:r>
              <a:rPr lang="ko-KR" altLang="en-US" b="1" dirty="0" smtClean="0"/>
              <a:t>사업자번호를 </a:t>
            </a:r>
            <a:r>
              <a:rPr lang="ko-KR" altLang="en-US" b="1" dirty="0"/>
              <a:t>통한 범용 공인인증서 로그인 </a:t>
            </a:r>
            <a:r>
              <a:rPr lang="ko-KR" altLang="en-US" b="1" dirty="0" smtClean="0"/>
              <a:t>기능</a:t>
            </a:r>
            <a:endParaRPr lang="en-US" altLang="ko-KR" b="1" dirty="0" smtClean="0"/>
          </a:p>
          <a:p>
            <a:endParaRPr lang="en-US" altLang="ko-KR" dirty="0" smtClean="0"/>
          </a:p>
          <a:p>
            <a:r>
              <a:rPr lang="ko-KR" altLang="en-US" b="1" dirty="0" smtClean="0"/>
              <a:t>○ </a:t>
            </a:r>
            <a:r>
              <a:rPr lang="ko-KR" altLang="en-US" b="1" dirty="0"/>
              <a:t>공사실적 승인에 따른 관리기능 제공</a:t>
            </a:r>
            <a:r>
              <a:rPr lang="en-US" altLang="ko-KR" b="1" dirty="0"/>
              <a:t>(</a:t>
            </a:r>
            <a:r>
              <a:rPr lang="ko-KR" altLang="en-US" b="1" dirty="0"/>
              <a:t>승인</a:t>
            </a:r>
            <a:r>
              <a:rPr lang="en-US" altLang="ko-KR" b="1" dirty="0"/>
              <a:t>, </a:t>
            </a:r>
            <a:r>
              <a:rPr lang="ko-KR" altLang="en-US" b="1" dirty="0"/>
              <a:t>보류</a:t>
            </a:r>
            <a:r>
              <a:rPr lang="en-US" altLang="ko-KR" b="1" dirty="0"/>
              <a:t>, </a:t>
            </a:r>
            <a:r>
              <a:rPr lang="ko-KR" altLang="en-US" b="1" dirty="0"/>
              <a:t>불가 등</a:t>
            </a:r>
            <a:r>
              <a:rPr lang="en-US" altLang="ko-KR" b="1" dirty="0"/>
              <a:t>)</a:t>
            </a:r>
          </a:p>
          <a:p>
            <a:r>
              <a:rPr lang="en-US" altLang="ko-KR" dirty="0" smtClean="0"/>
              <a:t>    - </a:t>
            </a:r>
            <a:r>
              <a:rPr lang="ko-KR" altLang="en-US" dirty="0"/>
              <a:t>다양한 조건검색을 통한 기성실정 정보 검색 기능 제공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 (</a:t>
            </a:r>
            <a:r>
              <a:rPr lang="ko-KR" altLang="en-US" dirty="0" err="1"/>
              <a:t>시공사</a:t>
            </a:r>
            <a:r>
              <a:rPr lang="en-US" altLang="ko-KR" dirty="0"/>
              <a:t>, </a:t>
            </a:r>
            <a:r>
              <a:rPr lang="ko-KR" altLang="en-US" dirty="0" err="1"/>
              <a:t>공사명</a:t>
            </a:r>
            <a:r>
              <a:rPr lang="en-US" altLang="ko-KR" dirty="0"/>
              <a:t>, </a:t>
            </a:r>
            <a:r>
              <a:rPr lang="ko-KR" altLang="en-US" dirty="0"/>
              <a:t>실적 등</a:t>
            </a:r>
            <a:r>
              <a:rPr lang="en-US" altLang="ko-KR" dirty="0"/>
              <a:t>)</a:t>
            </a:r>
            <a:endParaRPr lang="ko-KR" altLang="en-US" dirty="0"/>
          </a:p>
          <a:p>
            <a:r>
              <a:rPr lang="en-US" altLang="ko-KR" dirty="0" smtClean="0"/>
              <a:t>    - </a:t>
            </a:r>
            <a:r>
              <a:rPr lang="ko-KR" altLang="en-US" dirty="0"/>
              <a:t>전자인증을 통한 실적 승인 등 관리기능 제공</a:t>
            </a:r>
          </a:p>
          <a:p>
            <a:r>
              <a:rPr lang="en-US" altLang="ko-KR" dirty="0" smtClean="0"/>
              <a:t>    - </a:t>
            </a:r>
            <a:r>
              <a:rPr lang="ko-KR" altLang="en-US" dirty="0"/>
              <a:t>공사실적 승인 일시 등 전자인증에 대한 내용 저장</a:t>
            </a:r>
          </a:p>
          <a:p>
            <a:r>
              <a:rPr lang="en-US" altLang="ko-KR" dirty="0" smtClean="0"/>
              <a:t>    - </a:t>
            </a:r>
            <a:r>
              <a:rPr lang="ko-KR" altLang="en-US" dirty="0"/>
              <a:t>승인된 건설공사의 관리번호를 통한 조회 기능 제공</a:t>
            </a:r>
          </a:p>
          <a:p>
            <a:r>
              <a:rPr lang="en-US" altLang="ko-KR" dirty="0" smtClean="0"/>
              <a:t>    - </a:t>
            </a:r>
            <a:r>
              <a:rPr lang="ko-KR" altLang="en-US" dirty="0"/>
              <a:t>승인실적 이력 조회</a:t>
            </a:r>
          </a:p>
          <a:p>
            <a:endParaRPr lang="en-US" altLang="ko-KR" dirty="0" smtClean="0"/>
          </a:p>
          <a:p>
            <a:r>
              <a:rPr lang="ko-KR" altLang="en-US" b="1" dirty="0" smtClean="0"/>
              <a:t>○ </a:t>
            </a:r>
            <a:r>
              <a:rPr lang="ko-KR" altLang="en-US" b="1" dirty="0"/>
              <a:t>출력</a:t>
            </a:r>
            <a:r>
              <a:rPr lang="en-US" altLang="ko-KR" b="1" dirty="0"/>
              <a:t>(</a:t>
            </a:r>
            <a:r>
              <a:rPr lang="ko-KR" altLang="en-US" b="1" dirty="0" err="1"/>
              <a:t>레포트</a:t>
            </a:r>
            <a:r>
              <a:rPr lang="ko-KR" altLang="en-US" b="1" dirty="0"/>
              <a:t> 툴</a:t>
            </a:r>
            <a:r>
              <a:rPr lang="en-US" altLang="ko-KR" b="1" dirty="0"/>
              <a:t>)</a:t>
            </a:r>
            <a:r>
              <a:rPr lang="ko-KR" altLang="en-US" b="1" dirty="0"/>
              <a:t>양식 작성</a:t>
            </a:r>
            <a:r>
              <a:rPr lang="en-US" altLang="ko-KR" b="1" dirty="0"/>
              <a:t>/</a:t>
            </a:r>
            <a:r>
              <a:rPr lang="ko-KR" altLang="en-US" b="1" dirty="0"/>
              <a:t>제공 및 각 항목별 출력기능 제공</a:t>
            </a:r>
          </a:p>
          <a:p>
            <a:r>
              <a:rPr lang="en-US" altLang="ko-KR" dirty="0" smtClean="0"/>
              <a:t>    - </a:t>
            </a:r>
            <a:r>
              <a:rPr lang="en-US" altLang="ko-KR" dirty="0"/>
              <a:t>‘</a:t>
            </a:r>
            <a:r>
              <a:rPr lang="ko-KR" altLang="en-US" dirty="0"/>
              <a:t>건설공사기성실적증명서’ 양식 추가</a:t>
            </a:r>
          </a:p>
          <a:p>
            <a:r>
              <a:rPr lang="en-US" altLang="ko-KR" dirty="0" smtClean="0"/>
              <a:t>    - </a:t>
            </a:r>
            <a:r>
              <a:rPr lang="ko-KR" altLang="en-US" dirty="0" err="1"/>
              <a:t>승인일력번호</a:t>
            </a:r>
            <a:r>
              <a:rPr lang="ko-KR" altLang="en-US" dirty="0"/>
              <a:t> 생성 및 발주자의 승인 일시 및 발주 확인필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 (</a:t>
            </a:r>
            <a:r>
              <a:rPr lang="ko-KR" altLang="en-US" dirty="0"/>
              <a:t>이미지 등 별도 제작</a:t>
            </a:r>
            <a:r>
              <a:rPr lang="en-US" altLang="ko-KR" dirty="0"/>
              <a:t>) </a:t>
            </a:r>
            <a:r>
              <a:rPr lang="ko-KR" altLang="en-US" dirty="0"/>
              <a:t>표시 </a:t>
            </a:r>
          </a:p>
          <a:p>
            <a:r>
              <a:rPr lang="en-US" altLang="ko-KR" dirty="0" smtClean="0"/>
              <a:t>   - </a:t>
            </a:r>
            <a:r>
              <a:rPr lang="en-US" altLang="ko-KR" dirty="0"/>
              <a:t>QR</a:t>
            </a:r>
            <a:r>
              <a:rPr lang="ko-KR" altLang="en-US" dirty="0"/>
              <a:t>을 통한 홈페이지 </a:t>
            </a:r>
            <a:r>
              <a:rPr lang="ko-KR" altLang="en-US" dirty="0" err="1"/>
              <a:t>바로가기</a:t>
            </a:r>
            <a:r>
              <a:rPr lang="ko-KR" altLang="en-US" dirty="0"/>
              <a:t> </a:t>
            </a:r>
            <a:r>
              <a:rPr lang="ko-KR" altLang="en-US" dirty="0" smtClean="0"/>
              <a:t>제공</a:t>
            </a:r>
            <a:endParaRPr lang="ko-KR" altLang="en-US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257300" y="17668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822325" y="446976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323528" y="260648"/>
            <a:ext cx="8734598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실적신고 등 변경사항 안내     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1.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발주자 온라인 기성실적 승인시스템 안내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192088">
              <a:lnSpc>
                <a:spcPct val="90000"/>
              </a:lnSpc>
            </a:pP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8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50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599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실적신고 등 변경사항 안내    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기성실적증명서 발급 및 활용 동의서 안내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51</a:t>
            </a:fld>
            <a:endParaRPr lang="ko-KR" altLang="en-US"/>
          </a:p>
        </p:txBody>
      </p:sp>
      <p:sp>
        <p:nvSpPr>
          <p:cNvPr id="14" name="Rectangle 121"/>
          <p:cNvSpPr>
            <a:spLocks noChangeArrowheads="1"/>
          </p:cNvSpPr>
          <p:nvPr/>
        </p:nvSpPr>
        <p:spPr bwMode="auto">
          <a:xfrm>
            <a:off x="395536" y="1844824"/>
            <a:ext cx="8497887" cy="4464496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ko-KR" altLang="en-US" b="1" dirty="0"/>
              <a:t>○ </a:t>
            </a:r>
            <a:r>
              <a:rPr lang="ko-KR" altLang="en-US" b="1" dirty="0" smtClean="0"/>
              <a:t>목적 </a:t>
            </a:r>
            <a:endParaRPr lang="en-US" altLang="ko-KR" b="1" dirty="0" smtClean="0"/>
          </a:p>
          <a:p>
            <a:r>
              <a:rPr lang="en-US" altLang="ko-KR" b="1" dirty="0"/>
              <a:t> </a:t>
            </a:r>
            <a:r>
              <a:rPr lang="en-US" altLang="ko-KR" b="1" dirty="0" smtClean="0"/>
              <a:t>   - </a:t>
            </a:r>
            <a:r>
              <a:rPr lang="ko-KR" altLang="en-US" dirty="0" smtClean="0"/>
              <a:t>종합심사낙찰제에서 </a:t>
            </a:r>
            <a:r>
              <a:rPr lang="ko-KR" altLang="en-US" dirty="0"/>
              <a:t>배치기술자 </a:t>
            </a:r>
            <a:r>
              <a:rPr lang="ko-KR" altLang="en-US" dirty="0" smtClean="0"/>
              <a:t>경력확인을 위해 협회 </a:t>
            </a:r>
            <a:r>
              <a:rPr lang="en-US" altLang="ko-KR" b="1" dirty="0" smtClean="0"/>
              <a:t>“</a:t>
            </a:r>
            <a:r>
              <a:rPr lang="ko-KR" altLang="en-US" b="1" dirty="0" smtClean="0"/>
              <a:t>기성실적 증명서</a:t>
            </a:r>
            <a:r>
              <a:rPr lang="en-US" altLang="ko-KR" b="1" dirty="0" smtClean="0"/>
              <a:t>”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발급</a:t>
            </a:r>
            <a:r>
              <a:rPr lang="en-US" altLang="ko-KR" dirty="0" smtClean="0"/>
              <a:t>.</a:t>
            </a:r>
            <a:r>
              <a:rPr lang="ko-KR" altLang="en-US" dirty="0" smtClean="0"/>
              <a:t>활용 </a:t>
            </a:r>
            <a:r>
              <a:rPr lang="ko-KR" altLang="en-US" b="1" dirty="0" smtClean="0"/>
              <a:t>동의서</a:t>
            </a:r>
            <a:r>
              <a:rPr lang="ko-KR" altLang="en-US" dirty="0" smtClean="0"/>
              <a:t> 제출 안내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* </a:t>
            </a:r>
            <a:r>
              <a:rPr lang="ko-KR" altLang="en-US" b="1" dirty="0" smtClean="0"/>
              <a:t>조달청</a:t>
            </a:r>
            <a:r>
              <a:rPr lang="ko-KR" altLang="en-US" dirty="0" smtClean="0"/>
              <a:t>은 배치기술자의 경력확인을 위해 과거 경력현장에 대한 협회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  <a:r>
              <a:rPr lang="ko-KR" altLang="en-US" dirty="0" smtClean="0"/>
              <a:t>기성실적 신고자료의 발급서류를 요구하고 있으나</a:t>
            </a:r>
            <a:r>
              <a:rPr lang="en-US" altLang="ko-KR" dirty="0" smtClean="0"/>
              <a:t>,</a:t>
            </a:r>
            <a:r>
              <a:rPr lang="ko-KR" altLang="en-US" dirty="0" smtClean="0"/>
              <a:t> 협회는 자사의 공사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  <a:r>
              <a:rPr lang="ko-KR" altLang="en-US" dirty="0" smtClean="0"/>
              <a:t>실적만을 발급하고 있어</a:t>
            </a:r>
            <a:r>
              <a:rPr lang="en-US" altLang="ko-KR" dirty="0" smtClean="0"/>
              <a:t> </a:t>
            </a:r>
            <a:r>
              <a:rPr lang="ko-KR" altLang="en-US" b="1" dirty="0" smtClean="0"/>
              <a:t>타사에게 발급 </a:t>
            </a:r>
            <a:r>
              <a:rPr lang="ko-KR" altLang="en-US" b="1" dirty="0" err="1" smtClean="0"/>
              <a:t>신청시</a:t>
            </a:r>
            <a:r>
              <a:rPr lang="ko-KR" altLang="en-US" b="1" dirty="0" smtClean="0"/>
              <a:t> </a:t>
            </a:r>
            <a:r>
              <a:rPr lang="ko-KR" altLang="en-US" b="1" dirty="0" err="1" smtClean="0"/>
              <a:t>매건마다</a:t>
            </a:r>
            <a:r>
              <a:rPr lang="ko-KR" altLang="en-US" b="1" dirty="0" smtClean="0"/>
              <a:t> 발급동의가 필요함</a:t>
            </a:r>
            <a:endParaRPr lang="en-US" altLang="ko-KR" b="1" dirty="0" smtClean="0"/>
          </a:p>
          <a:p>
            <a:endParaRPr lang="en-US" altLang="ko-KR" b="1" dirty="0" smtClean="0"/>
          </a:p>
          <a:p>
            <a:r>
              <a:rPr lang="ko-KR" altLang="en-US" b="1" dirty="0" smtClean="0"/>
              <a:t>○ 동의방법 및 동의서 제출방법</a:t>
            </a:r>
            <a:endParaRPr lang="en-US" altLang="ko-KR" b="1" dirty="0" smtClean="0"/>
          </a:p>
          <a:p>
            <a:r>
              <a:rPr lang="en-US" altLang="ko-KR" dirty="0" smtClean="0"/>
              <a:t>    - </a:t>
            </a:r>
            <a:r>
              <a:rPr lang="ko-KR" altLang="en-US" dirty="0" smtClean="0"/>
              <a:t>실적신고</a:t>
            </a:r>
            <a:r>
              <a:rPr lang="en-US" altLang="ko-KR" dirty="0" smtClean="0"/>
              <a:t>(1</a:t>
            </a:r>
            <a:r>
              <a:rPr lang="ko-KR" altLang="en-US" dirty="0" smtClean="0"/>
              <a:t>차</a:t>
            </a:r>
            <a:r>
              <a:rPr lang="en-US" altLang="ko-KR" dirty="0" smtClean="0"/>
              <a:t>)</a:t>
            </a:r>
            <a:r>
              <a:rPr lang="ko-KR" altLang="en-US" dirty="0" smtClean="0"/>
              <a:t>시 자동 출력된 </a:t>
            </a:r>
            <a:r>
              <a:rPr lang="en-US" altLang="ko-KR" b="1" dirty="0" smtClean="0"/>
              <a:t>“</a:t>
            </a:r>
            <a:r>
              <a:rPr lang="ko-KR" altLang="en-US" b="1" dirty="0" smtClean="0"/>
              <a:t>기성실적증명서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개별공사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 발급 및 활용 </a:t>
            </a:r>
            <a:endParaRPr lang="en-US" altLang="ko-KR" b="1" dirty="0" smtClean="0"/>
          </a:p>
          <a:p>
            <a:r>
              <a:rPr lang="en-US" altLang="ko-KR" b="1" dirty="0"/>
              <a:t> </a:t>
            </a:r>
            <a:r>
              <a:rPr lang="en-US" altLang="ko-KR" b="1" dirty="0" smtClean="0"/>
              <a:t>     </a:t>
            </a:r>
            <a:r>
              <a:rPr lang="ko-KR" altLang="en-US" b="1" dirty="0" smtClean="0"/>
              <a:t>동의서</a:t>
            </a:r>
            <a:r>
              <a:rPr lang="en-US" altLang="ko-KR" b="1" dirty="0" smtClean="0"/>
              <a:t>”</a:t>
            </a:r>
            <a:r>
              <a:rPr lang="ko-KR" altLang="en-US" dirty="0" smtClean="0"/>
              <a:t>를 출력하여 동의사항 중 </a:t>
            </a:r>
            <a:r>
              <a:rPr lang="ko-KR" altLang="en-US" dirty="0" err="1" smtClean="0"/>
              <a:t>택</a:t>
            </a:r>
            <a:r>
              <a:rPr lang="en-US" altLang="ko-KR" dirty="0" smtClean="0"/>
              <a:t>1 </a:t>
            </a:r>
            <a:r>
              <a:rPr lang="ko-KR" altLang="en-US" dirty="0" smtClean="0"/>
              <a:t>하여</a:t>
            </a:r>
            <a:endParaRPr lang="en-US" altLang="ko-KR" dirty="0" smtClean="0"/>
          </a:p>
          <a:p>
            <a:r>
              <a:rPr lang="en-US" altLang="ko-KR" b="1" dirty="0" smtClean="0"/>
              <a:t> </a:t>
            </a:r>
            <a:r>
              <a:rPr lang="en-US" altLang="ko-KR" b="1" dirty="0" smtClean="0">
                <a:solidFill>
                  <a:srgbClr val="FF0000"/>
                </a:solidFill>
              </a:rPr>
              <a:t>     * </a:t>
            </a:r>
            <a:r>
              <a:rPr lang="ko-KR" altLang="en-US" b="1" dirty="0" smtClean="0">
                <a:solidFill>
                  <a:srgbClr val="FF0000"/>
                </a:solidFill>
              </a:rPr>
              <a:t>동의하지 않은 경우 제출 불필요</a:t>
            </a:r>
            <a:endParaRPr lang="en-US" altLang="ko-KR" b="1" dirty="0" smtClean="0">
              <a:solidFill>
                <a:srgbClr val="FF0000"/>
              </a:solidFill>
            </a:endParaRPr>
          </a:p>
          <a:p>
            <a:endParaRPr lang="en-US" altLang="ko-KR" b="1" dirty="0"/>
          </a:p>
          <a:p>
            <a:r>
              <a:rPr lang="en-US" altLang="ko-KR" dirty="0" smtClean="0"/>
              <a:t>    </a:t>
            </a:r>
            <a:r>
              <a:rPr lang="en-US" altLang="ko-KR" dirty="0"/>
              <a:t>- </a:t>
            </a:r>
            <a:r>
              <a:rPr lang="ko-KR" altLang="en-US" dirty="0" smtClean="0"/>
              <a:t>동의서와 법인인감증명서</a:t>
            </a:r>
            <a:r>
              <a:rPr lang="en-US" altLang="ko-KR" dirty="0" smtClean="0"/>
              <a:t>(</a:t>
            </a:r>
            <a:r>
              <a:rPr lang="ko-KR" altLang="en-US" dirty="0" smtClean="0"/>
              <a:t>원본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</a:t>
            </a:r>
            <a:r>
              <a:rPr lang="en-US" altLang="ko-KR" dirty="0" smtClean="0"/>
              <a:t>1</a:t>
            </a:r>
            <a:r>
              <a:rPr lang="ko-KR" altLang="en-US" dirty="0" smtClean="0"/>
              <a:t>차 신고기간</a:t>
            </a:r>
            <a:r>
              <a:rPr lang="en-US" altLang="ko-KR" dirty="0" smtClean="0"/>
              <a:t>(2.1~15)</a:t>
            </a:r>
            <a:r>
              <a:rPr lang="ko-KR" altLang="en-US" dirty="0" smtClean="0"/>
              <a:t>내 공사실적 관계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서류와 함께 제출</a:t>
            </a:r>
            <a:endParaRPr lang="en-US" altLang="ko-KR" dirty="0" smtClean="0"/>
          </a:p>
        </p:txBody>
      </p:sp>
      <p:sp>
        <p:nvSpPr>
          <p:cNvPr id="15" name="AutoShape 107"/>
          <p:cNvSpPr>
            <a:spLocks noChangeArrowheads="1"/>
          </p:cNvSpPr>
          <p:nvPr/>
        </p:nvSpPr>
        <p:spPr bwMode="auto">
          <a:xfrm>
            <a:off x="711447" y="953894"/>
            <a:ext cx="6524849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" name="Text Box 99"/>
          <p:cNvSpPr txBox="1">
            <a:spLocks noChangeArrowheads="1"/>
          </p:cNvSpPr>
          <p:nvPr/>
        </p:nvSpPr>
        <p:spPr bwMode="auto">
          <a:xfrm>
            <a:off x="788194" y="982469"/>
            <a:ext cx="6448102" cy="646331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b="1" dirty="0" err="1" smtClean="0"/>
              <a:t>종심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평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제 </a:t>
            </a:r>
            <a:r>
              <a:rPr lang="ko-KR" altLang="en-US" b="1" dirty="0"/>
              <a:t>배치기술자 </a:t>
            </a:r>
            <a:r>
              <a:rPr lang="ko-KR" altLang="en-US" b="1" dirty="0" smtClean="0"/>
              <a:t>경력확인 등을 </a:t>
            </a:r>
            <a:r>
              <a:rPr lang="ko-KR" altLang="en-US" b="1" dirty="0"/>
              <a:t>위한 </a:t>
            </a:r>
            <a:endParaRPr lang="en-US" altLang="ko-KR" b="1" dirty="0" smtClean="0"/>
          </a:p>
          <a:p>
            <a:r>
              <a:rPr lang="ko-KR" altLang="en-US" b="1" dirty="0" smtClean="0"/>
              <a:t>자사의 건설공사 기성실적증명서 발급</a:t>
            </a:r>
            <a:r>
              <a:rPr lang="en-US" altLang="ko-KR" b="1" dirty="0" smtClean="0"/>
              <a:t>,</a:t>
            </a:r>
            <a:r>
              <a:rPr lang="ko-KR" altLang="en-US" b="1" dirty="0" smtClean="0"/>
              <a:t>활용 동의 방법 안내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7" name="AutoShape 109"/>
          <p:cNvSpPr>
            <a:spLocks noChangeArrowheads="1"/>
          </p:cNvSpPr>
          <p:nvPr/>
        </p:nvSpPr>
        <p:spPr bwMode="auto">
          <a:xfrm flipH="1">
            <a:off x="7335093" y="953894"/>
            <a:ext cx="204788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8" name="AutoShape 110"/>
          <p:cNvSpPr>
            <a:spLocks noChangeArrowheads="1"/>
          </p:cNvSpPr>
          <p:nvPr/>
        </p:nvSpPr>
        <p:spPr bwMode="auto">
          <a:xfrm>
            <a:off x="535235" y="953894"/>
            <a:ext cx="125413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9" name="AutoShape 111"/>
          <p:cNvSpPr>
            <a:spLocks noChangeArrowheads="1"/>
          </p:cNvSpPr>
          <p:nvPr/>
        </p:nvSpPr>
        <p:spPr bwMode="auto">
          <a:xfrm flipH="1">
            <a:off x="7595443" y="953894"/>
            <a:ext cx="152400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" name="AutoShape 112"/>
          <p:cNvSpPr>
            <a:spLocks noChangeArrowheads="1"/>
          </p:cNvSpPr>
          <p:nvPr/>
        </p:nvSpPr>
        <p:spPr bwMode="auto">
          <a:xfrm>
            <a:off x="409823" y="953894"/>
            <a:ext cx="74612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" name="AutoShape 113"/>
          <p:cNvSpPr>
            <a:spLocks noChangeArrowheads="1"/>
          </p:cNvSpPr>
          <p:nvPr/>
        </p:nvSpPr>
        <p:spPr bwMode="auto">
          <a:xfrm>
            <a:off x="7809756" y="953894"/>
            <a:ext cx="74612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269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107"/>
          <p:cNvSpPr>
            <a:spLocks noChangeArrowheads="1"/>
          </p:cNvSpPr>
          <p:nvPr/>
        </p:nvSpPr>
        <p:spPr bwMode="auto">
          <a:xfrm>
            <a:off x="711447" y="953894"/>
            <a:ext cx="6524849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788194" y="982469"/>
            <a:ext cx="6448102" cy="646331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b="1" dirty="0" err="1" smtClean="0"/>
              <a:t>종심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평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제 </a:t>
            </a:r>
            <a:r>
              <a:rPr lang="ko-KR" altLang="en-US" b="1" dirty="0"/>
              <a:t>배치기술자 </a:t>
            </a:r>
            <a:r>
              <a:rPr lang="ko-KR" altLang="en-US" b="1" dirty="0" smtClean="0"/>
              <a:t>경력확인 등을 </a:t>
            </a:r>
            <a:r>
              <a:rPr lang="ko-KR" altLang="en-US" b="1" dirty="0"/>
              <a:t>위한 </a:t>
            </a:r>
            <a:endParaRPr lang="en-US" altLang="ko-KR" b="1" dirty="0" smtClean="0"/>
          </a:p>
          <a:p>
            <a:r>
              <a:rPr lang="ko-KR" altLang="en-US" b="1" dirty="0" smtClean="0"/>
              <a:t>자사의 건설공사 기성실적증명서 발급</a:t>
            </a:r>
            <a:r>
              <a:rPr lang="en-US" altLang="ko-KR" b="1" dirty="0" smtClean="0"/>
              <a:t>,</a:t>
            </a:r>
            <a:r>
              <a:rPr lang="ko-KR" altLang="en-US" b="1" dirty="0" smtClean="0"/>
              <a:t>활용 동의 방법 안내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2" name="AutoShape 109"/>
          <p:cNvSpPr>
            <a:spLocks noChangeArrowheads="1"/>
          </p:cNvSpPr>
          <p:nvPr/>
        </p:nvSpPr>
        <p:spPr bwMode="auto">
          <a:xfrm flipH="1">
            <a:off x="7335093" y="953894"/>
            <a:ext cx="204788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AutoShape 110"/>
          <p:cNvSpPr>
            <a:spLocks noChangeArrowheads="1"/>
          </p:cNvSpPr>
          <p:nvPr/>
        </p:nvSpPr>
        <p:spPr bwMode="auto">
          <a:xfrm>
            <a:off x="535235" y="953894"/>
            <a:ext cx="125413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1"/>
          <p:cNvSpPr>
            <a:spLocks noChangeArrowheads="1"/>
          </p:cNvSpPr>
          <p:nvPr/>
        </p:nvSpPr>
        <p:spPr bwMode="auto">
          <a:xfrm flipH="1">
            <a:off x="7595443" y="953894"/>
            <a:ext cx="152400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2"/>
          <p:cNvSpPr>
            <a:spLocks noChangeArrowheads="1"/>
          </p:cNvSpPr>
          <p:nvPr/>
        </p:nvSpPr>
        <p:spPr bwMode="auto">
          <a:xfrm>
            <a:off x="409823" y="953894"/>
            <a:ext cx="74612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3"/>
          <p:cNvSpPr>
            <a:spLocks noChangeArrowheads="1"/>
          </p:cNvSpPr>
          <p:nvPr/>
        </p:nvSpPr>
        <p:spPr bwMode="auto">
          <a:xfrm>
            <a:off x="7809756" y="953894"/>
            <a:ext cx="74612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실적신고 등 변경사항 안내    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기성실적증명서 발급 및 활용 동의서 안내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52</a:t>
            </a:fld>
            <a:endParaRPr lang="ko-KR" altLang="en-US"/>
          </a:p>
        </p:txBody>
      </p:sp>
      <p:sp>
        <p:nvSpPr>
          <p:cNvPr id="14" name="Rectangle 121"/>
          <p:cNvSpPr>
            <a:spLocks noChangeArrowheads="1"/>
          </p:cNvSpPr>
          <p:nvPr/>
        </p:nvSpPr>
        <p:spPr bwMode="auto">
          <a:xfrm>
            <a:off x="395536" y="1844824"/>
            <a:ext cx="8497887" cy="4464496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ko-KR" altLang="en-US" b="1" dirty="0" smtClean="0"/>
              <a:t>○ 동의서 제출시 효과 </a:t>
            </a:r>
            <a:endParaRPr lang="en-US" altLang="ko-KR" b="1" dirty="0" smtClean="0"/>
          </a:p>
          <a:p>
            <a:endParaRPr lang="en-US" altLang="ko-KR" b="1" dirty="0" smtClean="0"/>
          </a:p>
          <a:p>
            <a:r>
              <a:rPr lang="en-US" altLang="ko-KR" b="1" dirty="0" smtClean="0"/>
              <a:t>   - </a:t>
            </a:r>
            <a:r>
              <a:rPr lang="ko-KR" altLang="en-US" b="1" dirty="0" smtClean="0"/>
              <a:t>이후 소속근로자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과거 재직자 포함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가 협회 기성실적증명서 </a:t>
            </a:r>
            <a:r>
              <a:rPr lang="ko-KR" altLang="en-US" b="1" dirty="0" err="1" smtClean="0"/>
              <a:t>발급신청시</a:t>
            </a:r>
            <a:r>
              <a:rPr lang="ko-KR" altLang="en-US" b="1" dirty="0" smtClean="0"/>
              <a:t> </a:t>
            </a:r>
            <a:endParaRPr lang="en-US" altLang="ko-KR" b="1" dirty="0" smtClean="0"/>
          </a:p>
          <a:p>
            <a:r>
              <a:rPr lang="en-US" altLang="ko-KR" b="1" dirty="0"/>
              <a:t> </a:t>
            </a:r>
            <a:r>
              <a:rPr lang="en-US" altLang="ko-KR" b="1" dirty="0" smtClean="0"/>
              <a:t>    </a:t>
            </a:r>
            <a:r>
              <a:rPr lang="ko-KR" altLang="en-US" b="1" dirty="0" smtClean="0"/>
              <a:t>당사는 추가 발급 동의 절차 불필요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en-US" altLang="ko-KR" dirty="0" smtClean="0"/>
          </a:p>
          <a:p>
            <a:r>
              <a:rPr lang="ko-KR" altLang="en-US" dirty="0" smtClean="0"/>
              <a:t>     단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협회는 발급신청자의 신분증 및 </a:t>
            </a:r>
            <a:r>
              <a:rPr lang="en-US" altLang="ko-KR" dirty="0" smtClean="0"/>
              <a:t>4</a:t>
            </a:r>
            <a:r>
              <a:rPr lang="ko-KR" altLang="en-US" dirty="0" err="1" smtClean="0"/>
              <a:t>대보험가입증명서를</a:t>
            </a:r>
            <a:r>
              <a:rPr lang="ko-KR" altLang="en-US" dirty="0" smtClean="0"/>
              <a:t> 통해 당사 소속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</a:t>
            </a:r>
            <a:r>
              <a:rPr lang="ko-KR" altLang="en-US" dirty="0" smtClean="0"/>
              <a:t>근로자임을 확인함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   - </a:t>
            </a:r>
            <a:r>
              <a:rPr lang="ko-KR" altLang="en-US" dirty="0" smtClean="0"/>
              <a:t>과거 재직근로자의 증명서 발급 </a:t>
            </a:r>
            <a:r>
              <a:rPr lang="ko-KR" altLang="en-US" dirty="0" err="1" smtClean="0"/>
              <a:t>신청시</a:t>
            </a:r>
            <a:r>
              <a:rPr lang="ko-KR" altLang="en-US" dirty="0" smtClean="0"/>
              <a:t> 매번 동의해야 하는 번거로움 해소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 * &lt;</a:t>
            </a:r>
            <a:r>
              <a:rPr lang="ko-KR" altLang="en-US" dirty="0" smtClean="0"/>
              <a:t>참고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 </a:t>
            </a:r>
            <a:r>
              <a:rPr lang="ko-KR" altLang="en-US" dirty="0"/>
              <a:t>증명서 발급 </a:t>
            </a:r>
            <a:r>
              <a:rPr lang="ko-KR" altLang="en-US"/>
              <a:t>샘플 </a:t>
            </a:r>
            <a:r>
              <a:rPr lang="ko-KR" altLang="en-US" smtClean="0"/>
              <a:t>참조</a:t>
            </a:r>
            <a:endParaRPr lang="en-US" altLang="ko-KR" dirty="0" smtClean="0"/>
          </a:p>
          <a:p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8328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107"/>
          <p:cNvSpPr>
            <a:spLocks noChangeArrowheads="1"/>
          </p:cNvSpPr>
          <p:nvPr/>
        </p:nvSpPr>
        <p:spPr bwMode="auto">
          <a:xfrm>
            <a:off x="711447" y="880145"/>
            <a:ext cx="6077967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773360" y="884908"/>
            <a:ext cx="601605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b="1" dirty="0" smtClean="0"/>
              <a:t>동의서 작성방법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2" name="AutoShape 109"/>
          <p:cNvSpPr>
            <a:spLocks noChangeArrowheads="1"/>
          </p:cNvSpPr>
          <p:nvPr/>
        </p:nvSpPr>
        <p:spPr bwMode="auto">
          <a:xfrm flipH="1">
            <a:off x="6903045" y="880145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AutoShape 110"/>
          <p:cNvSpPr>
            <a:spLocks noChangeArrowheads="1"/>
          </p:cNvSpPr>
          <p:nvPr/>
        </p:nvSpPr>
        <p:spPr bwMode="auto">
          <a:xfrm>
            <a:off x="535235" y="880145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1"/>
          <p:cNvSpPr>
            <a:spLocks noChangeArrowheads="1"/>
          </p:cNvSpPr>
          <p:nvPr/>
        </p:nvSpPr>
        <p:spPr bwMode="auto">
          <a:xfrm flipH="1">
            <a:off x="7163395" y="880145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2"/>
          <p:cNvSpPr>
            <a:spLocks noChangeArrowheads="1"/>
          </p:cNvSpPr>
          <p:nvPr/>
        </p:nvSpPr>
        <p:spPr bwMode="auto">
          <a:xfrm>
            <a:off x="409823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3"/>
          <p:cNvSpPr>
            <a:spLocks noChangeArrowheads="1"/>
          </p:cNvSpPr>
          <p:nvPr/>
        </p:nvSpPr>
        <p:spPr bwMode="auto">
          <a:xfrm>
            <a:off x="7377708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257300" y="17668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실적신고 등 변경사항 안내    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기성실적증명서 발급 및 활용 동의서 안내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53</a:t>
            </a:fld>
            <a:endParaRPr lang="ko-KR" altLang="en-US"/>
          </a:p>
        </p:txBody>
      </p:sp>
      <p:sp>
        <p:nvSpPr>
          <p:cNvPr id="14" name="Rectangle 121"/>
          <p:cNvSpPr>
            <a:spLocks noChangeArrowheads="1"/>
          </p:cNvSpPr>
          <p:nvPr/>
        </p:nvSpPr>
        <p:spPr bwMode="auto">
          <a:xfrm>
            <a:off x="395536" y="1326480"/>
            <a:ext cx="8497887" cy="4910832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4112478" y="1412776"/>
            <a:ext cx="463598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smtClean="0"/>
              <a:t>1) </a:t>
            </a:r>
            <a:r>
              <a:rPr lang="ko-KR" altLang="en-US" b="1" dirty="0" err="1" smtClean="0"/>
              <a:t>실적신고시</a:t>
            </a:r>
            <a:r>
              <a:rPr lang="en-US" altLang="ko-KR" b="1" dirty="0" smtClean="0"/>
              <a:t>(2.1~2.15)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“</a:t>
            </a:r>
            <a:r>
              <a:rPr lang="ko-KR" altLang="en-US" b="1" dirty="0" smtClean="0"/>
              <a:t>동의서</a:t>
            </a:r>
            <a:r>
              <a:rPr lang="en-US" altLang="ko-KR" b="1" dirty="0" smtClean="0"/>
              <a:t>” </a:t>
            </a:r>
            <a:r>
              <a:rPr lang="ko-KR" altLang="en-US" b="1" dirty="0" smtClean="0"/>
              <a:t>제출시 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en-US" altLang="ko-KR" b="1" dirty="0" smtClean="0"/>
              <a:t>    </a:t>
            </a:r>
            <a:r>
              <a:rPr lang="ko-KR" altLang="en-US" b="1" dirty="0" smtClean="0"/>
              <a:t>동의 범위 선택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endParaRPr lang="en-US" altLang="ko-KR" b="1" dirty="0" smtClean="0"/>
          </a:p>
          <a:p>
            <a:r>
              <a:rPr lang="en-US" altLang="ko-KR" dirty="0" smtClean="0"/>
              <a:t>   (</a:t>
            </a:r>
            <a:r>
              <a:rPr lang="ko-KR" altLang="en-US" dirty="0" smtClean="0"/>
              <a:t>옵션</a:t>
            </a:r>
            <a:r>
              <a:rPr lang="en-US" altLang="ko-KR" dirty="0" smtClean="0"/>
              <a:t>1) </a:t>
            </a:r>
            <a:r>
              <a:rPr lang="ko-KR" altLang="en-US" dirty="0" smtClean="0"/>
              <a:t>해당 </a:t>
            </a:r>
            <a:r>
              <a:rPr lang="ko-KR" altLang="en-US" dirty="0" err="1" smtClean="0"/>
              <a:t>신고년도</a:t>
            </a:r>
            <a:r>
              <a:rPr lang="ko-KR" altLang="en-US" dirty="0" smtClean="0"/>
              <a:t> 건설공사만 동의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(</a:t>
            </a:r>
            <a:r>
              <a:rPr lang="ko-KR" altLang="en-US" dirty="0" smtClean="0"/>
              <a:t>옵션</a:t>
            </a:r>
            <a:r>
              <a:rPr lang="en-US" altLang="ko-KR" dirty="0" smtClean="0"/>
              <a:t>2) 1998~</a:t>
            </a:r>
            <a:r>
              <a:rPr lang="ko-KR" altLang="en-US" dirty="0" smtClean="0"/>
              <a:t>현재 </a:t>
            </a:r>
            <a:r>
              <a:rPr lang="ko-KR" altLang="en-US" dirty="0" err="1" smtClean="0"/>
              <a:t>신고년도</a:t>
            </a:r>
            <a:r>
              <a:rPr lang="ko-KR" altLang="en-US" dirty="0" smtClean="0"/>
              <a:t> 모든 건설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        </a:t>
            </a:r>
            <a:r>
              <a:rPr lang="ko-KR" altLang="en-US" dirty="0" smtClean="0"/>
              <a:t>공사 동의</a:t>
            </a:r>
            <a:endParaRPr lang="en-US" altLang="ko-KR" dirty="0" smtClean="0"/>
          </a:p>
          <a:p>
            <a:r>
              <a:rPr lang="en-US" altLang="ko-KR" dirty="0" smtClean="0"/>
              <a:t>   </a:t>
            </a:r>
            <a:r>
              <a:rPr lang="en-US" altLang="ko-KR" dirty="0"/>
              <a:t>(</a:t>
            </a:r>
            <a:r>
              <a:rPr lang="ko-KR" altLang="en-US" dirty="0" smtClean="0"/>
              <a:t>옵션</a:t>
            </a:r>
            <a:r>
              <a:rPr lang="en-US" altLang="ko-KR" dirty="0" smtClean="0"/>
              <a:t>3) </a:t>
            </a:r>
            <a:r>
              <a:rPr lang="ko-KR" altLang="en-US" dirty="0" smtClean="0"/>
              <a:t>동의하지  않음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동의서</a:t>
            </a:r>
            <a:r>
              <a:rPr lang="en-US" altLang="ko-KR" dirty="0" smtClean="0"/>
              <a:t>”</a:t>
            </a:r>
            <a:r>
              <a:rPr lang="ko-KR" altLang="en-US" dirty="0" smtClean="0"/>
              <a:t> 제출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        </a:t>
            </a:r>
            <a:r>
              <a:rPr lang="ko-KR" altLang="en-US" dirty="0" smtClean="0"/>
              <a:t>불필요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b="1" dirty="0" smtClean="0"/>
              <a:t>2) </a:t>
            </a:r>
            <a:r>
              <a:rPr lang="ko-KR" altLang="en-US" b="1" dirty="0" err="1" smtClean="0"/>
              <a:t>동의시</a:t>
            </a:r>
            <a:r>
              <a:rPr lang="ko-KR" altLang="en-US" b="1" dirty="0" smtClean="0"/>
              <a:t> 제출 서류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en-US" altLang="ko-KR" dirty="0" smtClean="0"/>
              <a:t>   - </a:t>
            </a:r>
            <a:r>
              <a:rPr lang="ko-KR" altLang="en-US" dirty="0" smtClean="0"/>
              <a:t>법인인감증명서 원본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(</a:t>
            </a:r>
            <a:r>
              <a:rPr lang="ko-KR" altLang="en-US" dirty="0" smtClean="0"/>
              <a:t>동의서상 법인인감 </a:t>
            </a:r>
            <a:r>
              <a:rPr lang="ko-KR" altLang="en-US" dirty="0" err="1" smtClean="0"/>
              <a:t>날인필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7"/>
            <a:ext cx="3312368" cy="4680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195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107"/>
          <p:cNvSpPr>
            <a:spLocks noChangeArrowheads="1"/>
          </p:cNvSpPr>
          <p:nvPr/>
        </p:nvSpPr>
        <p:spPr bwMode="auto">
          <a:xfrm>
            <a:off x="711447" y="880145"/>
            <a:ext cx="6077967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773360" y="884908"/>
            <a:ext cx="601605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b="1" dirty="0" smtClean="0"/>
              <a:t>&lt;</a:t>
            </a:r>
            <a:r>
              <a:rPr lang="ko-KR" altLang="en-US" b="1" dirty="0" smtClean="0"/>
              <a:t>참고</a:t>
            </a:r>
            <a:r>
              <a:rPr lang="en-US" altLang="ko-KR" b="1" dirty="0" smtClean="0"/>
              <a:t>&gt; </a:t>
            </a:r>
            <a:r>
              <a:rPr lang="ko-KR" altLang="en-US" b="1" dirty="0" smtClean="0"/>
              <a:t>건설공사 기성실적 증명발급 신청서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개인발급</a:t>
            </a:r>
            <a:r>
              <a:rPr lang="en-US" altLang="ko-KR" b="1" dirty="0" smtClean="0"/>
              <a:t>)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2" name="AutoShape 109"/>
          <p:cNvSpPr>
            <a:spLocks noChangeArrowheads="1"/>
          </p:cNvSpPr>
          <p:nvPr/>
        </p:nvSpPr>
        <p:spPr bwMode="auto">
          <a:xfrm flipH="1">
            <a:off x="6903045" y="880145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AutoShape 110"/>
          <p:cNvSpPr>
            <a:spLocks noChangeArrowheads="1"/>
          </p:cNvSpPr>
          <p:nvPr/>
        </p:nvSpPr>
        <p:spPr bwMode="auto">
          <a:xfrm>
            <a:off x="535235" y="880145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1"/>
          <p:cNvSpPr>
            <a:spLocks noChangeArrowheads="1"/>
          </p:cNvSpPr>
          <p:nvPr/>
        </p:nvSpPr>
        <p:spPr bwMode="auto">
          <a:xfrm flipH="1">
            <a:off x="7163395" y="880145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2"/>
          <p:cNvSpPr>
            <a:spLocks noChangeArrowheads="1"/>
          </p:cNvSpPr>
          <p:nvPr/>
        </p:nvSpPr>
        <p:spPr bwMode="auto">
          <a:xfrm>
            <a:off x="409823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3"/>
          <p:cNvSpPr>
            <a:spLocks noChangeArrowheads="1"/>
          </p:cNvSpPr>
          <p:nvPr/>
        </p:nvSpPr>
        <p:spPr bwMode="auto">
          <a:xfrm>
            <a:off x="7377708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257300" y="17668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실적신고 등 변경사항 안내    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기성실적증명서 발급 및 활용 동의서 안내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54</a:t>
            </a:fld>
            <a:endParaRPr lang="ko-KR" altLang="en-US"/>
          </a:p>
        </p:txBody>
      </p:sp>
      <p:sp>
        <p:nvSpPr>
          <p:cNvPr id="14" name="Rectangle 121"/>
          <p:cNvSpPr>
            <a:spLocks noChangeArrowheads="1"/>
          </p:cNvSpPr>
          <p:nvPr/>
        </p:nvSpPr>
        <p:spPr bwMode="auto">
          <a:xfrm>
            <a:off x="395536" y="1326480"/>
            <a:ext cx="8497887" cy="4910832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4112478" y="1412776"/>
            <a:ext cx="463598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/>
              <a:t>○ </a:t>
            </a:r>
            <a:r>
              <a:rPr lang="ko-KR" altLang="en-US" b="1" dirty="0" smtClean="0"/>
              <a:t>과거 </a:t>
            </a:r>
            <a:r>
              <a:rPr lang="ko-KR" altLang="en-US" b="1" dirty="0" err="1" smtClean="0"/>
              <a:t>재직중</a:t>
            </a:r>
            <a:r>
              <a:rPr lang="ko-KR" altLang="en-US" b="1" dirty="0" smtClean="0"/>
              <a:t> 건설공사의 </a:t>
            </a:r>
            <a:r>
              <a:rPr lang="en-US" altLang="ko-KR" b="1" dirty="0" smtClean="0"/>
              <a:t>“</a:t>
            </a:r>
            <a:r>
              <a:rPr lang="ko-KR" altLang="en-US" b="1" dirty="0" smtClean="0"/>
              <a:t>건설공사 기성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en-US" altLang="ko-KR" b="1" dirty="0" smtClean="0"/>
              <a:t>    </a:t>
            </a:r>
            <a:r>
              <a:rPr lang="ko-KR" altLang="en-US" b="1" dirty="0" smtClean="0"/>
              <a:t>실적 증명 발급 신청서</a:t>
            </a:r>
            <a:r>
              <a:rPr lang="en-US" altLang="ko-KR" b="1" dirty="0" smtClean="0"/>
              <a:t>” </a:t>
            </a:r>
            <a:r>
              <a:rPr lang="ko-KR" altLang="en-US" b="1" dirty="0" smtClean="0"/>
              <a:t>신청방</a:t>
            </a:r>
            <a:r>
              <a:rPr lang="ko-KR" altLang="en-US" b="1" dirty="0"/>
              <a:t>법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endParaRPr lang="en-US" altLang="ko-KR" b="1" dirty="0" smtClean="0"/>
          </a:p>
          <a:p>
            <a:r>
              <a:rPr lang="en-US" altLang="ko-KR" dirty="0" smtClean="0"/>
              <a:t>  </a:t>
            </a:r>
            <a:r>
              <a:rPr lang="ko-KR" altLang="en-US" dirty="0" smtClean="0"/>
              <a:t>가</a:t>
            </a:r>
            <a:r>
              <a:rPr lang="en-US" altLang="ko-KR" dirty="0" smtClean="0"/>
              <a:t>) “</a:t>
            </a:r>
            <a:r>
              <a:rPr lang="ko-KR" altLang="en-US" dirty="0" smtClean="0"/>
              <a:t>동의서</a:t>
            </a:r>
            <a:r>
              <a:rPr lang="en-US" altLang="ko-KR" dirty="0" smtClean="0"/>
              <a:t>” </a:t>
            </a:r>
            <a:r>
              <a:rPr lang="ko-KR" altLang="en-US" dirty="0" smtClean="0"/>
              <a:t>제출 업체의 경우</a:t>
            </a:r>
            <a:endParaRPr lang="en-US" altLang="ko-KR" dirty="0" smtClean="0"/>
          </a:p>
          <a:p>
            <a:r>
              <a:rPr lang="en-US" altLang="ko-KR" dirty="0" smtClean="0"/>
              <a:t>   - </a:t>
            </a:r>
            <a:r>
              <a:rPr lang="ko-KR" altLang="en-US" dirty="0" smtClean="0"/>
              <a:t>신청자의 신분증</a:t>
            </a:r>
            <a:r>
              <a:rPr lang="en-US" altLang="ko-KR" dirty="0" smtClean="0"/>
              <a:t>, 4</a:t>
            </a:r>
            <a:r>
              <a:rPr lang="ko-KR" altLang="en-US" dirty="0" err="1" smtClean="0"/>
              <a:t>대보험가입증명서만</a:t>
            </a:r>
            <a:r>
              <a:rPr lang="ko-KR" altLang="en-US" dirty="0" smtClean="0"/>
              <a:t>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</a:t>
            </a:r>
            <a:r>
              <a:rPr lang="ko-KR" altLang="en-US" dirty="0" smtClean="0"/>
              <a:t>작성</a:t>
            </a:r>
            <a:r>
              <a:rPr lang="en-US" altLang="ko-KR" dirty="0" smtClean="0"/>
              <a:t>.</a:t>
            </a:r>
            <a:r>
              <a:rPr lang="ko-KR" altLang="en-US" dirty="0" smtClean="0"/>
              <a:t>제출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>
                <a:solidFill>
                  <a:srgbClr val="FF0000"/>
                </a:solidFill>
              </a:rPr>
              <a:t>      * </a:t>
            </a:r>
            <a:r>
              <a:rPr lang="ko-KR" altLang="en-US" b="1" dirty="0" smtClean="0">
                <a:solidFill>
                  <a:srgbClr val="FF0000"/>
                </a:solidFill>
              </a:rPr>
              <a:t>신청서 하단 </a:t>
            </a:r>
            <a:r>
              <a:rPr lang="ko-KR" altLang="en-US" b="1" dirty="0" err="1" smtClean="0">
                <a:solidFill>
                  <a:srgbClr val="FF0000"/>
                </a:solidFill>
              </a:rPr>
              <a:t>빨간부분</a:t>
            </a:r>
            <a:r>
              <a:rPr lang="ko-KR" altLang="en-US" b="1" dirty="0">
                <a:solidFill>
                  <a:srgbClr val="FF0000"/>
                </a:solidFill>
              </a:rPr>
              <a:t> </a:t>
            </a:r>
            <a:r>
              <a:rPr lang="ko-KR" altLang="en-US" b="1" dirty="0" smtClean="0">
                <a:solidFill>
                  <a:srgbClr val="FF0000"/>
                </a:solidFill>
              </a:rPr>
              <a:t>작성 불필요</a:t>
            </a:r>
            <a:endParaRPr lang="en-US" altLang="ko-KR" b="1" dirty="0" smtClean="0">
              <a:solidFill>
                <a:srgbClr val="FF0000"/>
              </a:solidFill>
            </a:endParaRPr>
          </a:p>
          <a:p>
            <a:endParaRPr lang="en-US" altLang="ko-KR" dirty="0" smtClean="0"/>
          </a:p>
          <a:p>
            <a:r>
              <a:rPr lang="en-US" altLang="ko-KR" dirty="0" smtClean="0"/>
              <a:t>  </a:t>
            </a:r>
            <a:r>
              <a:rPr lang="ko-KR" altLang="en-US" dirty="0" smtClean="0"/>
              <a:t>나</a:t>
            </a:r>
            <a:r>
              <a:rPr lang="en-US" altLang="ko-KR" dirty="0" smtClean="0"/>
              <a:t>) “</a:t>
            </a:r>
            <a:r>
              <a:rPr lang="ko-KR" altLang="en-US" dirty="0" smtClean="0"/>
              <a:t>동의서</a:t>
            </a:r>
            <a:r>
              <a:rPr lang="en-US" altLang="ko-KR" dirty="0" smtClean="0"/>
              <a:t>” </a:t>
            </a:r>
            <a:r>
              <a:rPr lang="ko-KR" altLang="en-US" dirty="0" err="1" smtClean="0"/>
              <a:t>미제출</a:t>
            </a:r>
            <a:r>
              <a:rPr lang="ko-KR" altLang="en-US" dirty="0" smtClean="0"/>
              <a:t> 업체의 경우</a:t>
            </a:r>
            <a:r>
              <a:rPr lang="en-US" altLang="ko-KR" dirty="0" smtClean="0"/>
              <a:t>(</a:t>
            </a:r>
            <a:r>
              <a:rPr lang="ko-KR" altLang="en-US" dirty="0" smtClean="0"/>
              <a:t>현행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   - </a:t>
            </a:r>
            <a:r>
              <a:rPr lang="ko-KR" altLang="en-US" dirty="0" smtClean="0"/>
              <a:t>신청사와 소속 건설업체의 동의사항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</a:t>
            </a:r>
            <a:r>
              <a:rPr lang="ko-KR" altLang="en-US" dirty="0" smtClean="0"/>
              <a:t>모두 작성필요</a:t>
            </a:r>
            <a:endParaRPr lang="en-US" altLang="ko-KR" dirty="0"/>
          </a:p>
          <a:p>
            <a:r>
              <a:rPr lang="en-US" altLang="ko-KR" dirty="0" smtClean="0">
                <a:solidFill>
                  <a:srgbClr val="FF0000"/>
                </a:solidFill>
              </a:rPr>
              <a:t>      </a:t>
            </a:r>
            <a:r>
              <a:rPr lang="en-US" altLang="ko-KR" dirty="0">
                <a:solidFill>
                  <a:srgbClr val="FF0000"/>
                </a:solidFill>
              </a:rPr>
              <a:t>* </a:t>
            </a:r>
            <a:r>
              <a:rPr lang="ko-KR" altLang="en-US" b="1" dirty="0">
                <a:solidFill>
                  <a:srgbClr val="FF0000"/>
                </a:solidFill>
              </a:rPr>
              <a:t>신청서 하단 </a:t>
            </a:r>
            <a:r>
              <a:rPr lang="ko-KR" altLang="en-US" b="1" dirty="0" err="1">
                <a:solidFill>
                  <a:srgbClr val="FF0000"/>
                </a:solidFill>
              </a:rPr>
              <a:t>빨간부분</a:t>
            </a:r>
            <a:r>
              <a:rPr lang="ko-KR" altLang="en-US" b="1" dirty="0">
                <a:solidFill>
                  <a:srgbClr val="FF0000"/>
                </a:solidFill>
              </a:rPr>
              <a:t> </a:t>
            </a:r>
            <a:r>
              <a:rPr lang="ko-KR" altLang="en-US" b="1" dirty="0" smtClean="0">
                <a:solidFill>
                  <a:srgbClr val="FF0000"/>
                </a:solidFill>
              </a:rPr>
              <a:t>포</a:t>
            </a:r>
            <a:r>
              <a:rPr lang="ko-KR" altLang="en-US" b="1" dirty="0">
                <a:solidFill>
                  <a:srgbClr val="FF0000"/>
                </a:solidFill>
              </a:rPr>
              <a:t>함</a:t>
            </a:r>
            <a:endParaRPr lang="en-US" altLang="ko-KR" b="1" dirty="0" smtClean="0"/>
          </a:p>
          <a:p>
            <a:endParaRPr lang="en-US" altLang="ko-KR" b="1" dirty="0" smtClean="0"/>
          </a:p>
          <a:p>
            <a:r>
              <a:rPr lang="en-US" altLang="ko-KR" b="1" dirty="0" smtClean="0"/>
              <a:t>* </a:t>
            </a:r>
            <a:r>
              <a:rPr lang="ko-KR" altLang="en-US" b="1" dirty="0" smtClean="0"/>
              <a:t>신청서는 필히 본회</a:t>
            </a:r>
            <a:r>
              <a:rPr lang="ko-KR" altLang="en-US" dirty="0" smtClean="0"/>
              <a:t>로 </a:t>
            </a:r>
            <a:r>
              <a:rPr lang="ko-KR" altLang="en-US" b="1" dirty="0"/>
              <a:t>내방</a:t>
            </a:r>
            <a:r>
              <a:rPr lang="ko-KR" altLang="en-US" dirty="0"/>
              <a:t>하여 </a:t>
            </a:r>
            <a:r>
              <a:rPr lang="ko-KR" altLang="en-US" dirty="0" smtClean="0"/>
              <a:t>발급가능</a:t>
            </a:r>
            <a:endParaRPr lang="en-US" altLang="ko-KR" dirty="0" smtClean="0"/>
          </a:p>
          <a:p>
            <a:endParaRPr lang="en-US" altLang="ko-KR" b="1" dirty="0" smtClean="0"/>
          </a:p>
          <a:p>
            <a:r>
              <a:rPr lang="en-US" altLang="ko-KR" b="1" dirty="0" smtClean="0"/>
              <a:t>* </a:t>
            </a:r>
            <a:r>
              <a:rPr lang="ko-KR" altLang="en-US" dirty="0" smtClean="0"/>
              <a:t>등록상실업체의 경우 신청서 하단 빨간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</a:t>
            </a:r>
            <a:r>
              <a:rPr lang="ko-KR" altLang="en-US" dirty="0" smtClean="0"/>
              <a:t>부분 없어도 발급 가능</a:t>
            </a:r>
            <a:endParaRPr lang="en-US" altLang="ko-K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35" y="1410238"/>
            <a:ext cx="3516188" cy="46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19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107"/>
          <p:cNvSpPr>
            <a:spLocks noChangeArrowheads="1"/>
          </p:cNvSpPr>
          <p:nvPr/>
        </p:nvSpPr>
        <p:spPr bwMode="auto">
          <a:xfrm>
            <a:off x="711447" y="880145"/>
            <a:ext cx="6077967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773360" y="884908"/>
            <a:ext cx="601605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b="1" dirty="0" smtClean="0"/>
              <a:t>&lt;</a:t>
            </a:r>
            <a:r>
              <a:rPr lang="ko-KR" altLang="en-US" b="1" dirty="0" smtClean="0"/>
              <a:t>붙임</a:t>
            </a:r>
            <a:r>
              <a:rPr lang="en-US" altLang="ko-KR" b="1" dirty="0" smtClean="0"/>
              <a:t>&gt; </a:t>
            </a:r>
            <a:r>
              <a:rPr lang="ko-KR" altLang="en-US" b="1" dirty="0" smtClean="0"/>
              <a:t>건설공사 기성실적 증명서 양식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2" name="AutoShape 109"/>
          <p:cNvSpPr>
            <a:spLocks noChangeArrowheads="1"/>
          </p:cNvSpPr>
          <p:nvPr/>
        </p:nvSpPr>
        <p:spPr bwMode="auto">
          <a:xfrm flipH="1">
            <a:off x="6903045" y="880145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AutoShape 110"/>
          <p:cNvSpPr>
            <a:spLocks noChangeArrowheads="1"/>
          </p:cNvSpPr>
          <p:nvPr/>
        </p:nvSpPr>
        <p:spPr bwMode="auto">
          <a:xfrm>
            <a:off x="535235" y="880145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1"/>
          <p:cNvSpPr>
            <a:spLocks noChangeArrowheads="1"/>
          </p:cNvSpPr>
          <p:nvPr/>
        </p:nvSpPr>
        <p:spPr bwMode="auto">
          <a:xfrm flipH="1">
            <a:off x="7163395" y="880145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2"/>
          <p:cNvSpPr>
            <a:spLocks noChangeArrowheads="1"/>
          </p:cNvSpPr>
          <p:nvPr/>
        </p:nvSpPr>
        <p:spPr bwMode="auto">
          <a:xfrm>
            <a:off x="409823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3"/>
          <p:cNvSpPr>
            <a:spLocks noChangeArrowheads="1"/>
          </p:cNvSpPr>
          <p:nvPr/>
        </p:nvSpPr>
        <p:spPr bwMode="auto">
          <a:xfrm>
            <a:off x="7377708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257300" y="17668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실적신고 등 변경사항 안내    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기성실적증명서 발급 및 활용 동의서 안내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55</a:t>
            </a:fld>
            <a:endParaRPr lang="ko-KR" altLang="en-US"/>
          </a:p>
        </p:txBody>
      </p:sp>
      <p:sp>
        <p:nvSpPr>
          <p:cNvPr id="14" name="Rectangle 121"/>
          <p:cNvSpPr>
            <a:spLocks noChangeArrowheads="1"/>
          </p:cNvSpPr>
          <p:nvPr/>
        </p:nvSpPr>
        <p:spPr bwMode="auto">
          <a:xfrm>
            <a:off x="395536" y="1326480"/>
            <a:ext cx="8497887" cy="4910832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4112478" y="1412776"/>
            <a:ext cx="46359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/>
              <a:t>○ </a:t>
            </a:r>
            <a:r>
              <a:rPr lang="ko-KR" altLang="en-US" b="1" dirty="0" smtClean="0"/>
              <a:t>발급 양식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endParaRPr lang="en-US" altLang="ko-KR" b="1" dirty="0" smtClean="0"/>
          </a:p>
          <a:p>
            <a:r>
              <a:rPr lang="en-US" altLang="ko-KR" dirty="0" smtClean="0"/>
              <a:t>   - ‘</a:t>
            </a:r>
            <a:r>
              <a:rPr lang="ko-KR" altLang="en-US" dirty="0" smtClean="0"/>
              <a:t>등록보유업체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등록상실업체</a:t>
            </a:r>
            <a:r>
              <a:rPr lang="en-US" altLang="ko-KR" dirty="0" smtClean="0"/>
              <a:t>’</a:t>
            </a:r>
            <a:r>
              <a:rPr lang="ko-KR" altLang="en-US" dirty="0" smtClean="0"/>
              <a:t> 구분</a:t>
            </a:r>
            <a:endParaRPr lang="en-US" altLang="ko-KR" dirty="0" smtClean="0"/>
          </a:p>
          <a:p>
            <a:r>
              <a:rPr lang="ko-KR" altLang="en-US" dirty="0" smtClean="0"/>
              <a:t>     하여 증명서 발급</a:t>
            </a:r>
            <a:endParaRPr lang="en-US" altLang="ko-KR" b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42" y="1412776"/>
            <a:ext cx="3303238" cy="468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854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object 2"/>
          <p:cNvSpPr/>
          <p:nvPr/>
        </p:nvSpPr>
        <p:spPr>
          <a:xfrm>
            <a:off x="4567040" y="1"/>
            <a:ext cx="408470" cy="332619"/>
          </a:xfrm>
          <a:custGeom>
            <a:avLst/>
            <a:gdLst/>
            <a:ahLst/>
            <a:cxnLst/>
            <a:rect l="l" t="t" r="r" b="b"/>
            <a:pathLst>
              <a:path w="723900" h="523875">
                <a:moveTo>
                  <a:pt x="421284" y="0"/>
                </a:moveTo>
                <a:lnTo>
                  <a:pt x="0" y="0"/>
                </a:lnTo>
                <a:lnTo>
                  <a:pt x="0" y="523836"/>
                </a:lnTo>
                <a:lnTo>
                  <a:pt x="723747" y="523836"/>
                </a:lnTo>
                <a:lnTo>
                  <a:pt x="421284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48" name="object 3"/>
          <p:cNvSpPr/>
          <p:nvPr/>
        </p:nvSpPr>
        <p:spPr>
          <a:xfrm>
            <a:off x="4804761" y="1"/>
            <a:ext cx="341467" cy="332619"/>
          </a:xfrm>
          <a:custGeom>
            <a:avLst/>
            <a:gdLst/>
            <a:ahLst/>
            <a:cxnLst/>
            <a:rect l="l" t="t" r="r" b="b"/>
            <a:pathLst>
              <a:path w="605155" h="523875">
                <a:moveTo>
                  <a:pt x="604812" y="0"/>
                </a:moveTo>
                <a:lnTo>
                  <a:pt x="0" y="0"/>
                </a:lnTo>
                <a:lnTo>
                  <a:pt x="302475" y="523836"/>
                </a:lnTo>
                <a:lnTo>
                  <a:pt x="604812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49" name="object 4"/>
          <p:cNvSpPr/>
          <p:nvPr/>
        </p:nvSpPr>
        <p:spPr>
          <a:xfrm>
            <a:off x="4975421" y="1"/>
            <a:ext cx="725930" cy="332619"/>
          </a:xfrm>
          <a:custGeom>
            <a:avLst/>
            <a:gdLst/>
            <a:ahLst/>
            <a:cxnLst/>
            <a:rect l="l" t="t" r="r" b="b"/>
            <a:pathLst>
              <a:path w="1286510" h="523875">
                <a:moveTo>
                  <a:pt x="983640" y="0"/>
                </a:moveTo>
                <a:lnTo>
                  <a:pt x="302361" y="0"/>
                </a:lnTo>
                <a:lnTo>
                  <a:pt x="0" y="523836"/>
                </a:lnTo>
                <a:lnTo>
                  <a:pt x="1286256" y="523836"/>
                </a:lnTo>
                <a:lnTo>
                  <a:pt x="983640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50" name="object 5"/>
          <p:cNvSpPr/>
          <p:nvPr/>
        </p:nvSpPr>
        <p:spPr>
          <a:xfrm>
            <a:off x="5530458" y="1"/>
            <a:ext cx="341467" cy="332619"/>
          </a:xfrm>
          <a:custGeom>
            <a:avLst/>
            <a:gdLst/>
            <a:ahLst/>
            <a:cxnLst/>
            <a:rect l="l" t="t" r="r" b="b"/>
            <a:pathLst>
              <a:path w="605155" h="523875">
                <a:moveTo>
                  <a:pt x="604939" y="0"/>
                </a:moveTo>
                <a:lnTo>
                  <a:pt x="0" y="0"/>
                </a:lnTo>
                <a:lnTo>
                  <a:pt x="302615" y="523836"/>
                </a:lnTo>
                <a:lnTo>
                  <a:pt x="604939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51" name="object 6"/>
          <p:cNvSpPr/>
          <p:nvPr/>
        </p:nvSpPr>
        <p:spPr>
          <a:xfrm>
            <a:off x="5701205" y="1"/>
            <a:ext cx="725930" cy="332619"/>
          </a:xfrm>
          <a:custGeom>
            <a:avLst/>
            <a:gdLst/>
            <a:ahLst/>
            <a:cxnLst/>
            <a:rect l="l" t="t" r="r" b="b"/>
            <a:pathLst>
              <a:path w="1286510" h="523875">
                <a:moveTo>
                  <a:pt x="983615" y="0"/>
                </a:moveTo>
                <a:lnTo>
                  <a:pt x="302336" y="0"/>
                </a:lnTo>
                <a:lnTo>
                  <a:pt x="0" y="523836"/>
                </a:lnTo>
                <a:lnTo>
                  <a:pt x="1286217" y="523836"/>
                </a:lnTo>
                <a:lnTo>
                  <a:pt x="983615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52" name="object 7"/>
          <p:cNvSpPr/>
          <p:nvPr/>
        </p:nvSpPr>
        <p:spPr>
          <a:xfrm>
            <a:off x="6256223" y="1"/>
            <a:ext cx="341467" cy="332619"/>
          </a:xfrm>
          <a:custGeom>
            <a:avLst/>
            <a:gdLst/>
            <a:ahLst/>
            <a:cxnLst/>
            <a:rect l="l" t="t" r="r" b="b"/>
            <a:pathLst>
              <a:path w="605154" h="523875">
                <a:moveTo>
                  <a:pt x="604939" y="0"/>
                </a:moveTo>
                <a:lnTo>
                  <a:pt x="0" y="0"/>
                </a:lnTo>
                <a:lnTo>
                  <a:pt x="302602" y="523836"/>
                </a:lnTo>
                <a:lnTo>
                  <a:pt x="604939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53" name="object 8"/>
          <p:cNvSpPr/>
          <p:nvPr/>
        </p:nvSpPr>
        <p:spPr>
          <a:xfrm>
            <a:off x="6426978" y="1"/>
            <a:ext cx="725930" cy="332619"/>
          </a:xfrm>
          <a:custGeom>
            <a:avLst/>
            <a:gdLst/>
            <a:ahLst/>
            <a:cxnLst/>
            <a:rect l="l" t="t" r="r" b="b"/>
            <a:pathLst>
              <a:path w="1286510" h="523875">
                <a:moveTo>
                  <a:pt x="983589" y="0"/>
                </a:moveTo>
                <a:lnTo>
                  <a:pt x="302323" y="0"/>
                </a:lnTo>
                <a:lnTo>
                  <a:pt x="0" y="523836"/>
                </a:lnTo>
                <a:lnTo>
                  <a:pt x="1286192" y="523836"/>
                </a:lnTo>
                <a:lnTo>
                  <a:pt x="983589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54" name="object 9"/>
          <p:cNvSpPr/>
          <p:nvPr/>
        </p:nvSpPr>
        <p:spPr>
          <a:xfrm>
            <a:off x="6981974" y="1"/>
            <a:ext cx="341467" cy="332619"/>
          </a:xfrm>
          <a:custGeom>
            <a:avLst/>
            <a:gdLst/>
            <a:ahLst/>
            <a:cxnLst/>
            <a:rect l="l" t="t" r="r" b="b"/>
            <a:pathLst>
              <a:path w="605154" h="523875">
                <a:moveTo>
                  <a:pt x="605104" y="0"/>
                </a:moveTo>
                <a:lnTo>
                  <a:pt x="0" y="0"/>
                </a:lnTo>
                <a:lnTo>
                  <a:pt x="302615" y="523836"/>
                </a:lnTo>
                <a:lnTo>
                  <a:pt x="605104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55" name="object 10"/>
          <p:cNvSpPr/>
          <p:nvPr/>
        </p:nvSpPr>
        <p:spPr>
          <a:xfrm>
            <a:off x="7152721" y="1"/>
            <a:ext cx="725930" cy="332619"/>
          </a:xfrm>
          <a:custGeom>
            <a:avLst/>
            <a:gdLst/>
            <a:ahLst/>
            <a:cxnLst/>
            <a:rect l="l" t="t" r="r" b="b"/>
            <a:pathLst>
              <a:path w="1286510" h="523875">
                <a:moveTo>
                  <a:pt x="983754" y="0"/>
                </a:moveTo>
                <a:lnTo>
                  <a:pt x="302488" y="0"/>
                </a:lnTo>
                <a:lnTo>
                  <a:pt x="0" y="523836"/>
                </a:lnTo>
                <a:lnTo>
                  <a:pt x="1286205" y="523836"/>
                </a:lnTo>
                <a:lnTo>
                  <a:pt x="983754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56" name="object 11"/>
          <p:cNvSpPr/>
          <p:nvPr/>
        </p:nvSpPr>
        <p:spPr>
          <a:xfrm>
            <a:off x="7707818" y="1"/>
            <a:ext cx="341467" cy="332619"/>
          </a:xfrm>
          <a:custGeom>
            <a:avLst/>
            <a:gdLst/>
            <a:ahLst/>
            <a:cxnLst/>
            <a:rect l="l" t="t" r="r" b="b"/>
            <a:pathLst>
              <a:path w="605154" h="523875">
                <a:moveTo>
                  <a:pt x="604926" y="0"/>
                </a:moveTo>
                <a:lnTo>
                  <a:pt x="0" y="0"/>
                </a:lnTo>
                <a:lnTo>
                  <a:pt x="302463" y="523836"/>
                </a:lnTo>
                <a:lnTo>
                  <a:pt x="604926" y="0"/>
                </a:lnTo>
                <a:close/>
              </a:path>
            </a:pathLst>
          </a:custGeom>
          <a:solidFill>
            <a:srgbClr val="F2F2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57" name="object 12"/>
          <p:cNvSpPr/>
          <p:nvPr/>
        </p:nvSpPr>
        <p:spPr>
          <a:xfrm>
            <a:off x="7878494" y="1"/>
            <a:ext cx="725930" cy="332619"/>
          </a:xfrm>
          <a:custGeom>
            <a:avLst/>
            <a:gdLst/>
            <a:ahLst/>
            <a:cxnLst/>
            <a:rect l="l" t="t" r="r" b="b"/>
            <a:pathLst>
              <a:path w="1286509" h="523875">
                <a:moveTo>
                  <a:pt x="983729" y="0"/>
                </a:moveTo>
                <a:lnTo>
                  <a:pt x="302450" y="0"/>
                </a:lnTo>
                <a:lnTo>
                  <a:pt x="0" y="523836"/>
                </a:lnTo>
                <a:lnTo>
                  <a:pt x="1286217" y="523836"/>
                </a:lnTo>
                <a:lnTo>
                  <a:pt x="983729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58" name="object 13"/>
          <p:cNvSpPr/>
          <p:nvPr/>
        </p:nvSpPr>
        <p:spPr>
          <a:xfrm>
            <a:off x="8433570" y="1"/>
            <a:ext cx="341467" cy="332619"/>
          </a:xfrm>
          <a:custGeom>
            <a:avLst/>
            <a:gdLst/>
            <a:ahLst/>
            <a:cxnLst/>
            <a:rect l="l" t="t" r="r" b="b"/>
            <a:pathLst>
              <a:path w="605154" h="523875">
                <a:moveTo>
                  <a:pt x="605104" y="0"/>
                </a:moveTo>
                <a:lnTo>
                  <a:pt x="0" y="0"/>
                </a:lnTo>
                <a:lnTo>
                  <a:pt x="302475" y="523836"/>
                </a:lnTo>
                <a:lnTo>
                  <a:pt x="605104" y="0"/>
                </a:lnTo>
                <a:close/>
              </a:path>
            </a:pathLst>
          </a:custGeom>
          <a:solidFill>
            <a:srgbClr val="F6F5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59" name="object 14"/>
          <p:cNvSpPr/>
          <p:nvPr/>
        </p:nvSpPr>
        <p:spPr>
          <a:xfrm>
            <a:off x="8604261" y="1"/>
            <a:ext cx="533519" cy="332619"/>
          </a:xfrm>
          <a:custGeom>
            <a:avLst/>
            <a:gdLst/>
            <a:ahLst/>
            <a:cxnLst/>
            <a:rect l="l" t="t" r="r" b="b"/>
            <a:pathLst>
              <a:path w="945515" h="523875">
                <a:moveTo>
                  <a:pt x="945146" y="0"/>
                </a:moveTo>
                <a:lnTo>
                  <a:pt x="302602" y="0"/>
                </a:lnTo>
                <a:lnTo>
                  <a:pt x="0" y="523836"/>
                </a:lnTo>
                <a:lnTo>
                  <a:pt x="945146" y="523836"/>
                </a:lnTo>
                <a:lnTo>
                  <a:pt x="945146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61" name="object 16"/>
          <p:cNvSpPr/>
          <p:nvPr/>
        </p:nvSpPr>
        <p:spPr>
          <a:xfrm>
            <a:off x="4567040" y="332594"/>
            <a:ext cx="408470" cy="707168"/>
          </a:xfrm>
          <a:custGeom>
            <a:avLst/>
            <a:gdLst/>
            <a:ahLst/>
            <a:cxnLst/>
            <a:rect l="l" t="t" r="r" b="b"/>
            <a:pathLst>
              <a:path w="723900" h="1113789">
                <a:moveTo>
                  <a:pt x="723760" y="0"/>
                </a:moveTo>
                <a:lnTo>
                  <a:pt x="0" y="0"/>
                </a:lnTo>
                <a:lnTo>
                  <a:pt x="0" y="974090"/>
                </a:lnTo>
                <a:lnTo>
                  <a:pt x="80657" y="1113790"/>
                </a:lnTo>
                <a:lnTo>
                  <a:pt x="723760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62" name="object 17"/>
          <p:cNvSpPr/>
          <p:nvPr/>
        </p:nvSpPr>
        <p:spPr>
          <a:xfrm>
            <a:off x="4612554" y="332594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643089" y="0"/>
                </a:moveTo>
                <a:lnTo>
                  <a:pt x="0" y="1113764"/>
                </a:lnTo>
                <a:lnTo>
                  <a:pt x="1285938" y="1113764"/>
                </a:lnTo>
                <a:lnTo>
                  <a:pt x="643089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63" name="object 18"/>
          <p:cNvSpPr/>
          <p:nvPr/>
        </p:nvSpPr>
        <p:spPr>
          <a:xfrm>
            <a:off x="4975432" y="332594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1286230" y="0"/>
                </a:moveTo>
                <a:lnTo>
                  <a:pt x="0" y="0"/>
                </a:lnTo>
                <a:lnTo>
                  <a:pt x="642835" y="1113777"/>
                </a:lnTo>
                <a:lnTo>
                  <a:pt x="1286230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64" name="object 19"/>
          <p:cNvSpPr/>
          <p:nvPr/>
        </p:nvSpPr>
        <p:spPr>
          <a:xfrm>
            <a:off x="5338160" y="332594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643394" y="0"/>
                </a:moveTo>
                <a:lnTo>
                  <a:pt x="0" y="1113764"/>
                </a:lnTo>
                <a:lnTo>
                  <a:pt x="1286205" y="1113764"/>
                </a:lnTo>
                <a:lnTo>
                  <a:pt x="643394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65" name="object 20"/>
          <p:cNvSpPr/>
          <p:nvPr/>
        </p:nvSpPr>
        <p:spPr>
          <a:xfrm>
            <a:off x="5701205" y="332594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1286230" y="0"/>
                </a:moveTo>
                <a:lnTo>
                  <a:pt x="0" y="0"/>
                </a:lnTo>
                <a:lnTo>
                  <a:pt x="642810" y="1113777"/>
                </a:lnTo>
                <a:lnTo>
                  <a:pt x="1286230" y="0"/>
                </a:lnTo>
                <a:close/>
              </a:path>
            </a:pathLst>
          </a:custGeom>
          <a:solidFill>
            <a:srgbClr val="F2F2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66" name="object 21"/>
          <p:cNvSpPr/>
          <p:nvPr/>
        </p:nvSpPr>
        <p:spPr>
          <a:xfrm>
            <a:off x="6063927" y="332594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643394" y="0"/>
                </a:moveTo>
                <a:lnTo>
                  <a:pt x="0" y="1113764"/>
                </a:lnTo>
                <a:lnTo>
                  <a:pt x="1286179" y="1113764"/>
                </a:lnTo>
                <a:lnTo>
                  <a:pt x="643394" y="0"/>
                </a:lnTo>
                <a:close/>
              </a:path>
            </a:pathLst>
          </a:custGeom>
          <a:solidFill>
            <a:srgbClr val="F2F2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67" name="object 22"/>
          <p:cNvSpPr/>
          <p:nvPr/>
        </p:nvSpPr>
        <p:spPr>
          <a:xfrm>
            <a:off x="6426978" y="332594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1286179" y="0"/>
                </a:moveTo>
                <a:lnTo>
                  <a:pt x="0" y="0"/>
                </a:lnTo>
                <a:lnTo>
                  <a:pt x="642785" y="1113777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5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68" name="object 23"/>
          <p:cNvSpPr/>
          <p:nvPr/>
        </p:nvSpPr>
        <p:spPr>
          <a:xfrm>
            <a:off x="6789684" y="332594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643394" y="0"/>
                </a:moveTo>
                <a:lnTo>
                  <a:pt x="0" y="1113764"/>
                </a:lnTo>
                <a:lnTo>
                  <a:pt x="1286510" y="1113764"/>
                </a:lnTo>
                <a:lnTo>
                  <a:pt x="643394" y="0"/>
                </a:lnTo>
                <a:close/>
              </a:path>
            </a:pathLst>
          </a:custGeom>
          <a:solidFill>
            <a:srgbClr val="F6F5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69" name="object 24"/>
          <p:cNvSpPr/>
          <p:nvPr/>
        </p:nvSpPr>
        <p:spPr>
          <a:xfrm>
            <a:off x="7152735" y="332594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1286205" y="0"/>
                </a:moveTo>
                <a:lnTo>
                  <a:pt x="0" y="0"/>
                </a:lnTo>
                <a:lnTo>
                  <a:pt x="643115" y="1113777"/>
                </a:lnTo>
                <a:lnTo>
                  <a:pt x="1286205" y="0"/>
                </a:lnTo>
                <a:close/>
              </a:path>
            </a:pathLst>
          </a:custGeom>
          <a:solidFill>
            <a:srgbClr val="F5F5F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70" name="object 25"/>
          <p:cNvSpPr/>
          <p:nvPr/>
        </p:nvSpPr>
        <p:spPr>
          <a:xfrm>
            <a:off x="7515615" y="332594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89">
                <a:moveTo>
                  <a:pt x="643089" y="0"/>
                </a:moveTo>
                <a:lnTo>
                  <a:pt x="0" y="1113764"/>
                </a:lnTo>
                <a:lnTo>
                  <a:pt x="1286179" y="1113764"/>
                </a:lnTo>
                <a:lnTo>
                  <a:pt x="643089" y="0"/>
                </a:lnTo>
                <a:close/>
              </a:path>
            </a:pathLst>
          </a:custGeom>
          <a:solidFill>
            <a:srgbClr val="F6F5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71" name="object 26"/>
          <p:cNvSpPr/>
          <p:nvPr/>
        </p:nvSpPr>
        <p:spPr>
          <a:xfrm>
            <a:off x="7878487" y="332594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89">
                <a:moveTo>
                  <a:pt x="1286230" y="0"/>
                </a:moveTo>
                <a:lnTo>
                  <a:pt x="0" y="0"/>
                </a:lnTo>
                <a:lnTo>
                  <a:pt x="643102" y="1113777"/>
                </a:lnTo>
                <a:lnTo>
                  <a:pt x="1286230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72" name="object 27"/>
          <p:cNvSpPr/>
          <p:nvPr/>
        </p:nvSpPr>
        <p:spPr>
          <a:xfrm>
            <a:off x="8241366" y="332594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89">
                <a:moveTo>
                  <a:pt x="643128" y="0"/>
                </a:moveTo>
                <a:lnTo>
                  <a:pt x="0" y="1113764"/>
                </a:lnTo>
                <a:lnTo>
                  <a:pt x="1286510" y="1113764"/>
                </a:lnTo>
                <a:lnTo>
                  <a:pt x="643128" y="0"/>
                </a:lnTo>
                <a:close/>
              </a:path>
            </a:pathLst>
          </a:custGeom>
          <a:solidFill>
            <a:srgbClr val="F5F5F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73" name="object 28"/>
          <p:cNvSpPr/>
          <p:nvPr/>
        </p:nvSpPr>
        <p:spPr>
          <a:xfrm>
            <a:off x="8604261" y="332594"/>
            <a:ext cx="533519" cy="707168"/>
          </a:xfrm>
          <a:custGeom>
            <a:avLst/>
            <a:gdLst/>
            <a:ahLst/>
            <a:cxnLst/>
            <a:rect l="l" t="t" r="r" b="b"/>
            <a:pathLst>
              <a:path w="945515" h="1113789">
                <a:moveTo>
                  <a:pt x="945146" y="0"/>
                </a:moveTo>
                <a:lnTo>
                  <a:pt x="0" y="0"/>
                </a:lnTo>
                <a:lnTo>
                  <a:pt x="643382" y="1113790"/>
                </a:lnTo>
                <a:lnTo>
                  <a:pt x="945146" y="591172"/>
                </a:lnTo>
                <a:lnTo>
                  <a:pt x="945146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74" name="object 29"/>
          <p:cNvSpPr/>
          <p:nvPr/>
        </p:nvSpPr>
        <p:spPr>
          <a:xfrm>
            <a:off x="8967296" y="707943"/>
            <a:ext cx="170554" cy="331813"/>
          </a:xfrm>
          <a:custGeom>
            <a:avLst/>
            <a:gdLst/>
            <a:ahLst/>
            <a:cxnLst/>
            <a:rect l="l" t="t" r="r" b="b"/>
            <a:pathLst>
              <a:path w="302259" h="522605">
                <a:moveTo>
                  <a:pt x="301764" y="0"/>
                </a:moveTo>
                <a:lnTo>
                  <a:pt x="0" y="522592"/>
                </a:lnTo>
                <a:lnTo>
                  <a:pt x="301764" y="522592"/>
                </a:lnTo>
                <a:lnTo>
                  <a:pt x="301764" y="0"/>
                </a:lnTo>
                <a:close/>
              </a:path>
            </a:pathLst>
          </a:custGeom>
          <a:solidFill>
            <a:srgbClr val="F5F5F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76" name="object 31"/>
          <p:cNvSpPr/>
          <p:nvPr/>
        </p:nvSpPr>
        <p:spPr>
          <a:xfrm>
            <a:off x="4567040" y="1039764"/>
            <a:ext cx="408470" cy="707571"/>
          </a:xfrm>
          <a:custGeom>
            <a:avLst/>
            <a:gdLst/>
            <a:ahLst/>
            <a:cxnLst/>
            <a:rect l="l" t="t" r="r" b="b"/>
            <a:pathLst>
              <a:path w="723900" h="1114425">
                <a:moveTo>
                  <a:pt x="80657" y="0"/>
                </a:moveTo>
                <a:lnTo>
                  <a:pt x="0" y="139763"/>
                </a:lnTo>
                <a:lnTo>
                  <a:pt x="0" y="1114310"/>
                </a:lnTo>
                <a:lnTo>
                  <a:pt x="723773" y="1114310"/>
                </a:lnTo>
                <a:lnTo>
                  <a:pt x="80657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77" name="object 32"/>
          <p:cNvSpPr/>
          <p:nvPr/>
        </p:nvSpPr>
        <p:spPr>
          <a:xfrm>
            <a:off x="4612552" y="1039747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5938" y="0"/>
                </a:moveTo>
                <a:lnTo>
                  <a:pt x="0" y="0"/>
                </a:lnTo>
                <a:lnTo>
                  <a:pt x="643089" y="1114336"/>
                </a:lnTo>
                <a:lnTo>
                  <a:pt x="1285938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78" name="object 33"/>
          <p:cNvSpPr/>
          <p:nvPr/>
        </p:nvSpPr>
        <p:spPr>
          <a:xfrm>
            <a:off x="4975432" y="1039764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2848" y="0"/>
                </a:moveTo>
                <a:lnTo>
                  <a:pt x="0" y="1114310"/>
                </a:lnTo>
                <a:lnTo>
                  <a:pt x="1286217" y="1114310"/>
                </a:lnTo>
                <a:lnTo>
                  <a:pt x="642848" y="0"/>
                </a:lnTo>
                <a:close/>
              </a:path>
            </a:pathLst>
          </a:custGeom>
          <a:solidFill>
            <a:srgbClr val="F2F2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79" name="object 34"/>
          <p:cNvSpPr/>
          <p:nvPr/>
        </p:nvSpPr>
        <p:spPr>
          <a:xfrm>
            <a:off x="5338167" y="1039747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05" y="0"/>
                </a:moveTo>
                <a:lnTo>
                  <a:pt x="0" y="0"/>
                </a:lnTo>
                <a:lnTo>
                  <a:pt x="643356" y="1114336"/>
                </a:lnTo>
                <a:lnTo>
                  <a:pt x="1286205" y="0"/>
                </a:lnTo>
                <a:close/>
              </a:path>
            </a:pathLst>
          </a:custGeom>
          <a:solidFill>
            <a:srgbClr val="F6F5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80" name="object 35"/>
          <p:cNvSpPr/>
          <p:nvPr/>
        </p:nvSpPr>
        <p:spPr>
          <a:xfrm>
            <a:off x="5701205" y="1039764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2823" y="0"/>
                </a:moveTo>
                <a:lnTo>
                  <a:pt x="0" y="1114310"/>
                </a:lnTo>
                <a:lnTo>
                  <a:pt x="1286230" y="1114310"/>
                </a:lnTo>
                <a:lnTo>
                  <a:pt x="642823" y="0"/>
                </a:lnTo>
                <a:close/>
              </a:path>
            </a:pathLst>
          </a:custGeom>
          <a:solidFill>
            <a:srgbClr val="F6F5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81" name="object 36"/>
          <p:cNvSpPr/>
          <p:nvPr/>
        </p:nvSpPr>
        <p:spPr>
          <a:xfrm>
            <a:off x="6063927" y="1039747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05" y="0"/>
                </a:moveTo>
                <a:lnTo>
                  <a:pt x="0" y="0"/>
                </a:lnTo>
                <a:lnTo>
                  <a:pt x="643394" y="1114336"/>
                </a:lnTo>
                <a:lnTo>
                  <a:pt x="1286205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82" name="object 37"/>
          <p:cNvSpPr/>
          <p:nvPr/>
        </p:nvSpPr>
        <p:spPr>
          <a:xfrm>
            <a:off x="6426978" y="1039764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2810" y="0"/>
                </a:moveTo>
                <a:lnTo>
                  <a:pt x="0" y="1114310"/>
                </a:lnTo>
                <a:lnTo>
                  <a:pt x="1286179" y="1114310"/>
                </a:lnTo>
                <a:lnTo>
                  <a:pt x="642810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83" name="object 38"/>
          <p:cNvSpPr/>
          <p:nvPr/>
        </p:nvSpPr>
        <p:spPr>
          <a:xfrm>
            <a:off x="6789684" y="1039747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510" y="0"/>
                </a:moveTo>
                <a:lnTo>
                  <a:pt x="0" y="0"/>
                </a:lnTo>
                <a:lnTo>
                  <a:pt x="643382" y="1114336"/>
                </a:lnTo>
                <a:lnTo>
                  <a:pt x="1286510" y="0"/>
                </a:lnTo>
                <a:close/>
              </a:path>
            </a:pathLst>
          </a:custGeom>
          <a:solidFill>
            <a:srgbClr val="F7F8FA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84" name="object 39"/>
          <p:cNvSpPr/>
          <p:nvPr/>
        </p:nvSpPr>
        <p:spPr>
          <a:xfrm>
            <a:off x="7152721" y="1039764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128" y="0"/>
                </a:moveTo>
                <a:lnTo>
                  <a:pt x="0" y="1114310"/>
                </a:lnTo>
                <a:lnTo>
                  <a:pt x="1286205" y="1114310"/>
                </a:lnTo>
                <a:lnTo>
                  <a:pt x="643128" y="0"/>
                </a:lnTo>
                <a:close/>
              </a:path>
            </a:pathLst>
          </a:custGeom>
          <a:solidFill>
            <a:srgbClr val="F7F8FA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85" name="object 40"/>
          <p:cNvSpPr/>
          <p:nvPr/>
        </p:nvSpPr>
        <p:spPr>
          <a:xfrm>
            <a:off x="7515607" y="1039747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205" y="0"/>
                </a:moveTo>
                <a:lnTo>
                  <a:pt x="0" y="0"/>
                </a:lnTo>
                <a:lnTo>
                  <a:pt x="643115" y="1114336"/>
                </a:lnTo>
                <a:lnTo>
                  <a:pt x="1286205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86" name="object 41"/>
          <p:cNvSpPr/>
          <p:nvPr/>
        </p:nvSpPr>
        <p:spPr>
          <a:xfrm>
            <a:off x="7878494" y="1039764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643089" y="0"/>
                </a:moveTo>
                <a:lnTo>
                  <a:pt x="0" y="1114310"/>
                </a:lnTo>
                <a:lnTo>
                  <a:pt x="1286217" y="1114310"/>
                </a:lnTo>
                <a:lnTo>
                  <a:pt x="643089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87" name="object 42"/>
          <p:cNvSpPr/>
          <p:nvPr/>
        </p:nvSpPr>
        <p:spPr>
          <a:xfrm>
            <a:off x="8241366" y="1039747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509" y="0"/>
                </a:moveTo>
                <a:lnTo>
                  <a:pt x="0" y="0"/>
                </a:lnTo>
                <a:lnTo>
                  <a:pt x="643127" y="1114336"/>
                </a:lnTo>
                <a:lnTo>
                  <a:pt x="1286509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88" name="object 43"/>
          <p:cNvSpPr/>
          <p:nvPr/>
        </p:nvSpPr>
        <p:spPr>
          <a:xfrm>
            <a:off x="8604261" y="1039764"/>
            <a:ext cx="533519" cy="707571"/>
          </a:xfrm>
          <a:custGeom>
            <a:avLst/>
            <a:gdLst/>
            <a:ahLst/>
            <a:cxnLst/>
            <a:rect l="l" t="t" r="r" b="b"/>
            <a:pathLst>
              <a:path w="945515" h="1114425">
                <a:moveTo>
                  <a:pt x="643382" y="0"/>
                </a:moveTo>
                <a:lnTo>
                  <a:pt x="0" y="1114310"/>
                </a:lnTo>
                <a:lnTo>
                  <a:pt x="945146" y="1114310"/>
                </a:lnTo>
                <a:lnTo>
                  <a:pt x="945146" y="522858"/>
                </a:lnTo>
                <a:lnTo>
                  <a:pt x="643382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89" name="object 44"/>
          <p:cNvSpPr/>
          <p:nvPr/>
        </p:nvSpPr>
        <p:spPr>
          <a:xfrm>
            <a:off x="8967303" y="1039747"/>
            <a:ext cx="170554" cy="332216"/>
          </a:xfrm>
          <a:custGeom>
            <a:avLst/>
            <a:gdLst/>
            <a:ahLst/>
            <a:cxnLst/>
            <a:rect l="l" t="t" r="r" b="b"/>
            <a:pathLst>
              <a:path w="302259" h="523239">
                <a:moveTo>
                  <a:pt x="301752" y="0"/>
                </a:moveTo>
                <a:lnTo>
                  <a:pt x="0" y="0"/>
                </a:lnTo>
                <a:lnTo>
                  <a:pt x="301752" y="522871"/>
                </a:lnTo>
                <a:lnTo>
                  <a:pt x="301752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91" name="object 46"/>
          <p:cNvSpPr/>
          <p:nvPr/>
        </p:nvSpPr>
        <p:spPr>
          <a:xfrm>
            <a:off x="4567040" y="1747262"/>
            <a:ext cx="408470" cy="707168"/>
          </a:xfrm>
          <a:custGeom>
            <a:avLst/>
            <a:gdLst/>
            <a:ahLst/>
            <a:cxnLst/>
            <a:rect l="l" t="t" r="r" b="b"/>
            <a:pathLst>
              <a:path w="723900" h="1113789">
                <a:moveTo>
                  <a:pt x="723760" y="0"/>
                </a:moveTo>
                <a:lnTo>
                  <a:pt x="0" y="0"/>
                </a:lnTo>
                <a:lnTo>
                  <a:pt x="0" y="974051"/>
                </a:lnTo>
                <a:lnTo>
                  <a:pt x="80657" y="1113751"/>
                </a:lnTo>
                <a:lnTo>
                  <a:pt x="723760" y="0"/>
                </a:lnTo>
                <a:close/>
              </a:path>
            </a:pathLst>
          </a:custGeom>
          <a:solidFill>
            <a:srgbClr val="F6F5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92" name="object 47"/>
          <p:cNvSpPr/>
          <p:nvPr/>
        </p:nvSpPr>
        <p:spPr>
          <a:xfrm>
            <a:off x="4612554" y="1747270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643089" y="0"/>
                </a:moveTo>
                <a:lnTo>
                  <a:pt x="0" y="1113739"/>
                </a:lnTo>
                <a:lnTo>
                  <a:pt x="1285938" y="1113739"/>
                </a:lnTo>
                <a:lnTo>
                  <a:pt x="643089" y="0"/>
                </a:lnTo>
                <a:close/>
              </a:path>
            </a:pathLst>
          </a:custGeom>
          <a:solidFill>
            <a:srgbClr val="F6F5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93" name="object 48"/>
          <p:cNvSpPr/>
          <p:nvPr/>
        </p:nvSpPr>
        <p:spPr>
          <a:xfrm>
            <a:off x="4975432" y="1747262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1286230" y="0"/>
                </a:moveTo>
                <a:lnTo>
                  <a:pt x="0" y="0"/>
                </a:lnTo>
                <a:lnTo>
                  <a:pt x="642835" y="1113739"/>
                </a:lnTo>
                <a:lnTo>
                  <a:pt x="1286230" y="0"/>
                </a:lnTo>
                <a:close/>
              </a:path>
            </a:pathLst>
          </a:custGeom>
          <a:solidFill>
            <a:srgbClr val="F5F5F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94" name="object 49"/>
          <p:cNvSpPr/>
          <p:nvPr/>
        </p:nvSpPr>
        <p:spPr>
          <a:xfrm>
            <a:off x="5338160" y="1747270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643394" y="0"/>
                </a:moveTo>
                <a:lnTo>
                  <a:pt x="0" y="1113739"/>
                </a:lnTo>
                <a:lnTo>
                  <a:pt x="1286205" y="1113739"/>
                </a:lnTo>
                <a:lnTo>
                  <a:pt x="643394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95" name="object 50"/>
          <p:cNvSpPr/>
          <p:nvPr/>
        </p:nvSpPr>
        <p:spPr>
          <a:xfrm>
            <a:off x="5701205" y="1747262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1286230" y="0"/>
                </a:moveTo>
                <a:lnTo>
                  <a:pt x="0" y="0"/>
                </a:lnTo>
                <a:lnTo>
                  <a:pt x="642810" y="1113739"/>
                </a:lnTo>
                <a:lnTo>
                  <a:pt x="1286230" y="0"/>
                </a:lnTo>
                <a:close/>
              </a:path>
            </a:pathLst>
          </a:custGeom>
          <a:solidFill>
            <a:srgbClr val="F7F8FA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96" name="object 51"/>
          <p:cNvSpPr/>
          <p:nvPr/>
        </p:nvSpPr>
        <p:spPr>
          <a:xfrm>
            <a:off x="6063927" y="1747270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643394" y="0"/>
                </a:moveTo>
                <a:lnTo>
                  <a:pt x="0" y="1113739"/>
                </a:lnTo>
                <a:lnTo>
                  <a:pt x="1286179" y="1113739"/>
                </a:lnTo>
                <a:lnTo>
                  <a:pt x="643394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97" name="object 52"/>
          <p:cNvSpPr/>
          <p:nvPr/>
        </p:nvSpPr>
        <p:spPr>
          <a:xfrm>
            <a:off x="6426978" y="1747262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1286179" y="0"/>
                </a:moveTo>
                <a:lnTo>
                  <a:pt x="0" y="0"/>
                </a:lnTo>
                <a:lnTo>
                  <a:pt x="642785" y="1113739"/>
                </a:lnTo>
                <a:lnTo>
                  <a:pt x="1286179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98" name="object 53"/>
          <p:cNvSpPr/>
          <p:nvPr/>
        </p:nvSpPr>
        <p:spPr>
          <a:xfrm>
            <a:off x="6789684" y="1747270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643394" y="0"/>
                </a:moveTo>
                <a:lnTo>
                  <a:pt x="0" y="1113739"/>
                </a:lnTo>
                <a:lnTo>
                  <a:pt x="1286510" y="1113739"/>
                </a:lnTo>
                <a:lnTo>
                  <a:pt x="643394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399" name="object 54"/>
          <p:cNvSpPr/>
          <p:nvPr/>
        </p:nvSpPr>
        <p:spPr>
          <a:xfrm>
            <a:off x="7152735" y="1747262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1286205" y="0"/>
                </a:moveTo>
                <a:lnTo>
                  <a:pt x="0" y="0"/>
                </a:lnTo>
                <a:lnTo>
                  <a:pt x="643115" y="1113739"/>
                </a:lnTo>
                <a:lnTo>
                  <a:pt x="1286205" y="0"/>
                </a:lnTo>
                <a:close/>
              </a:path>
            </a:pathLst>
          </a:custGeom>
          <a:solidFill>
            <a:srgbClr val="F8FAFA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00" name="object 55"/>
          <p:cNvSpPr/>
          <p:nvPr/>
        </p:nvSpPr>
        <p:spPr>
          <a:xfrm>
            <a:off x="7515615" y="1747270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89">
                <a:moveTo>
                  <a:pt x="643089" y="0"/>
                </a:moveTo>
                <a:lnTo>
                  <a:pt x="0" y="1113739"/>
                </a:lnTo>
                <a:lnTo>
                  <a:pt x="1286179" y="1113739"/>
                </a:lnTo>
                <a:lnTo>
                  <a:pt x="643089" y="0"/>
                </a:lnTo>
                <a:close/>
              </a:path>
            </a:pathLst>
          </a:custGeom>
          <a:solidFill>
            <a:srgbClr val="F8FAFA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01" name="object 56"/>
          <p:cNvSpPr/>
          <p:nvPr/>
        </p:nvSpPr>
        <p:spPr>
          <a:xfrm>
            <a:off x="7878487" y="1747262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89">
                <a:moveTo>
                  <a:pt x="1286230" y="0"/>
                </a:moveTo>
                <a:lnTo>
                  <a:pt x="0" y="0"/>
                </a:lnTo>
                <a:lnTo>
                  <a:pt x="643102" y="1113739"/>
                </a:lnTo>
                <a:lnTo>
                  <a:pt x="1286230" y="0"/>
                </a:lnTo>
                <a:close/>
              </a:path>
            </a:pathLst>
          </a:custGeom>
          <a:solidFill>
            <a:srgbClr val="E5F1F6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02" name="object 57"/>
          <p:cNvSpPr/>
          <p:nvPr/>
        </p:nvSpPr>
        <p:spPr>
          <a:xfrm>
            <a:off x="8241366" y="1747270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89">
                <a:moveTo>
                  <a:pt x="643128" y="0"/>
                </a:moveTo>
                <a:lnTo>
                  <a:pt x="0" y="1113739"/>
                </a:lnTo>
                <a:lnTo>
                  <a:pt x="1286510" y="1113739"/>
                </a:lnTo>
                <a:lnTo>
                  <a:pt x="643128" y="0"/>
                </a:lnTo>
                <a:close/>
              </a:path>
            </a:pathLst>
          </a:custGeom>
          <a:solidFill>
            <a:srgbClr val="F1F6F9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03" name="object 58"/>
          <p:cNvSpPr/>
          <p:nvPr/>
        </p:nvSpPr>
        <p:spPr>
          <a:xfrm>
            <a:off x="8604261" y="1747262"/>
            <a:ext cx="533519" cy="707168"/>
          </a:xfrm>
          <a:custGeom>
            <a:avLst/>
            <a:gdLst/>
            <a:ahLst/>
            <a:cxnLst/>
            <a:rect l="l" t="t" r="r" b="b"/>
            <a:pathLst>
              <a:path w="945515" h="1113789">
                <a:moveTo>
                  <a:pt x="945146" y="0"/>
                </a:moveTo>
                <a:lnTo>
                  <a:pt x="0" y="0"/>
                </a:lnTo>
                <a:lnTo>
                  <a:pt x="643382" y="1113751"/>
                </a:lnTo>
                <a:lnTo>
                  <a:pt x="945146" y="591146"/>
                </a:lnTo>
                <a:lnTo>
                  <a:pt x="945146" y="0"/>
                </a:lnTo>
                <a:close/>
              </a:path>
            </a:pathLst>
          </a:custGeom>
          <a:solidFill>
            <a:srgbClr val="F1F6F9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04" name="object 59"/>
          <p:cNvSpPr/>
          <p:nvPr/>
        </p:nvSpPr>
        <p:spPr>
          <a:xfrm>
            <a:off x="8967296" y="2122610"/>
            <a:ext cx="170554" cy="331813"/>
          </a:xfrm>
          <a:custGeom>
            <a:avLst/>
            <a:gdLst/>
            <a:ahLst/>
            <a:cxnLst/>
            <a:rect l="l" t="t" r="r" b="b"/>
            <a:pathLst>
              <a:path w="302259" h="522604">
                <a:moveTo>
                  <a:pt x="301764" y="0"/>
                </a:moveTo>
                <a:lnTo>
                  <a:pt x="0" y="522579"/>
                </a:lnTo>
                <a:lnTo>
                  <a:pt x="301764" y="522579"/>
                </a:lnTo>
                <a:lnTo>
                  <a:pt x="301764" y="0"/>
                </a:lnTo>
                <a:close/>
              </a:path>
            </a:pathLst>
          </a:custGeom>
          <a:solidFill>
            <a:srgbClr val="FBFBFD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06" name="object 61"/>
          <p:cNvSpPr/>
          <p:nvPr/>
        </p:nvSpPr>
        <p:spPr>
          <a:xfrm>
            <a:off x="4567040" y="2454398"/>
            <a:ext cx="408470" cy="707168"/>
          </a:xfrm>
          <a:custGeom>
            <a:avLst/>
            <a:gdLst/>
            <a:ahLst/>
            <a:cxnLst/>
            <a:rect l="l" t="t" r="r" b="b"/>
            <a:pathLst>
              <a:path w="723900" h="1113789">
                <a:moveTo>
                  <a:pt x="80657" y="0"/>
                </a:moveTo>
                <a:lnTo>
                  <a:pt x="0" y="139700"/>
                </a:lnTo>
                <a:lnTo>
                  <a:pt x="0" y="1113764"/>
                </a:lnTo>
                <a:lnTo>
                  <a:pt x="723773" y="1113764"/>
                </a:lnTo>
                <a:lnTo>
                  <a:pt x="80657" y="0"/>
                </a:lnTo>
                <a:close/>
              </a:path>
            </a:pathLst>
          </a:custGeom>
          <a:solidFill>
            <a:srgbClr val="F6F5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07" name="object 62"/>
          <p:cNvSpPr/>
          <p:nvPr/>
        </p:nvSpPr>
        <p:spPr>
          <a:xfrm>
            <a:off x="4612552" y="2454406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1285938" y="0"/>
                </a:moveTo>
                <a:lnTo>
                  <a:pt x="0" y="0"/>
                </a:lnTo>
                <a:lnTo>
                  <a:pt x="643089" y="1113764"/>
                </a:lnTo>
                <a:lnTo>
                  <a:pt x="1285938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08" name="object 63"/>
          <p:cNvSpPr/>
          <p:nvPr/>
        </p:nvSpPr>
        <p:spPr>
          <a:xfrm>
            <a:off x="4975432" y="2454406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642848" y="0"/>
                </a:moveTo>
                <a:lnTo>
                  <a:pt x="0" y="1113764"/>
                </a:lnTo>
                <a:lnTo>
                  <a:pt x="1286217" y="1113764"/>
                </a:lnTo>
                <a:lnTo>
                  <a:pt x="642848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09" name="object 64"/>
          <p:cNvSpPr/>
          <p:nvPr/>
        </p:nvSpPr>
        <p:spPr>
          <a:xfrm>
            <a:off x="5338167" y="2454406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1286205" y="0"/>
                </a:moveTo>
                <a:lnTo>
                  <a:pt x="0" y="0"/>
                </a:lnTo>
                <a:lnTo>
                  <a:pt x="643356" y="1113764"/>
                </a:lnTo>
                <a:lnTo>
                  <a:pt x="1286205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10" name="object 65"/>
          <p:cNvSpPr/>
          <p:nvPr/>
        </p:nvSpPr>
        <p:spPr>
          <a:xfrm>
            <a:off x="5701205" y="2454406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642823" y="0"/>
                </a:moveTo>
                <a:lnTo>
                  <a:pt x="0" y="1113764"/>
                </a:lnTo>
                <a:lnTo>
                  <a:pt x="1286230" y="1113764"/>
                </a:lnTo>
                <a:lnTo>
                  <a:pt x="642823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11" name="object 66"/>
          <p:cNvSpPr/>
          <p:nvPr/>
        </p:nvSpPr>
        <p:spPr>
          <a:xfrm>
            <a:off x="6063927" y="2454406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1286205" y="0"/>
                </a:moveTo>
                <a:lnTo>
                  <a:pt x="0" y="0"/>
                </a:lnTo>
                <a:lnTo>
                  <a:pt x="643394" y="1113764"/>
                </a:lnTo>
                <a:lnTo>
                  <a:pt x="1286205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12" name="object 67"/>
          <p:cNvSpPr/>
          <p:nvPr/>
        </p:nvSpPr>
        <p:spPr>
          <a:xfrm>
            <a:off x="6426978" y="2454406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642810" y="0"/>
                </a:moveTo>
                <a:lnTo>
                  <a:pt x="0" y="1113764"/>
                </a:lnTo>
                <a:lnTo>
                  <a:pt x="1286179" y="1113764"/>
                </a:lnTo>
                <a:lnTo>
                  <a:pt x="64281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13" name="object 68"/>
          <p:cNvSpPr/>
          <p:nvPr/>
        </p:nvSpPr>
        <p:spPr>
          <a:xfrm>
            <a:off x="6789684" y="2454406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1286510" y="0"/>
                </a:moveTo>
                <a:lnTo>
                  <a:pt x="0" y="0"/>
                </a:lnTo>
                <a:lnTo>
                  <a:pt x="643382" y="1113764"/>
                </a:lnTo>
                <a:lnTo>
                  <a:pt x="1286510" y="0"/>
                </a:lnTo>
                <a:close/>
              </a:path>
            </a:pathLst>
          </a:custGeom>
          <a:solidFill>
            <a:srgbClr val="F1F6F9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14" name="object 69"/>
          <p:cNvSpPr/>
          <p:nvPr/>
        </p:nvSpPr>
        <p:spPr>
          <a:xfrm>
            <a:off x="7152721" y="2454406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89">
                <a:moveTo>
                  <a:pt x="643128" y="0"/>
                </a:moveTo>
                <a:lnTo>
                  <a:pt x="0" y="1113764"/>
                </a:lnTo>
                <a:lnTo>
                  <a:pt x="1286205" y="1113764"/>
                </a:lnTo>
                <a:lnTo>
                  <a:pt x="643128" y="0"/>
                </a:lnTo>
                <a:close/>
              </a:path>
            </a:pathLst>
          </a:custGeom>
          <a:solidFill>
            <a:srgbClr val="ECF4FA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15" name="object 70"/>
          <p:cNvSpPr/>
          <p:nvPr/>
        </p:nvSpPr>
        <p:spPr>
          <a:xfrm>
            <a:off x="7515607" y="2454406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89">
                <a:moveTo>
                  <a:pt x="1286205" y="0"/>
                </a:moveTo>
                <a:lnTo>
                  <a:pt x="0" y="0"/>
                </a:lnTo>
                <a:lnTo>
                  <a:pt x="643115" y="1113764"/>
                </a:lnTo>
                <a:lnTo>
                  <a:pt x="1286205" y="0"/>
                </a:lnTo>
                <a:close/>
              </a:path>
            </a:pathLst>
          </a:custGeom>
          <a:solidFill>
            <a:srgbClr val="CADDEA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16" name="object 71"/>
          <p:cNvSpPr/>
          <p:nvPr/>
        </p:nvSpPr>
        <p:spPr>
          <a:xfrm>
            <a:off x="7878494" y="2454406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89">
                <a:moveTo>
                  <a:pt x="643089" y="0"/>
                </a:moveTo>
                <a:lnTo>
                  <a:pt x="0" y="1113764"/>
                </a:lnTo>
                <a:lnTo>
                  <a:pt x="1286217" y="1113764"/>
                </a:lnTo>
                <a:lnTo>
                  <a:pt x="643089" y="0"/>
                </a:lnTo>
                <a:close/>
              </a:path>
            </a:pathLst>
          </a:custGeom>
          <a:solidFill>
            <a:srgbClr val="9BC9E3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17" name="object 72"/>
          <p:cNvSpPr/>
          <p:nvPr/>
        </p:nvSpPr>
        <p:spPr>
          <a:xfrm>
            <a:off x="8241366" y="2454406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89">
                <a:moveTo>
                  <a:pt x="1286509" y="0"/>
                </a:moveTo>
                <a:lnTo>
                  <a:pt x="0" y="0"/>
                </a:lnTo>
                <a:lnTo>
                  <a:pt x="643127" y="1113764"/>
                </a:lnTo>
                <a:lnTo>
                  <a:pt x="1286509" y="0"/>
                </a:lnTo>
                <a:close/>
              </a:path>
            </a:pathLst>
          </a:custGeom>
          <a:solidFill>
            <a:srgbClr val="A1D3E1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18" name="object 73"/>
          <p:cNvSpPr/>
          <p:nvPr/>
        </p:nvSpPr>
        <p:spPr>
          <a:xfrm>
            <a:off x="8604261" y="2454406"/>
            <a:ext cx="533519" cy="707168"/>
          </a:xfrm>
          <a:custGeom>
            <a:avLst/>
            <a:gdLst/>
            <a:ahLst/>
            <a:cxnLst/>
            <a:rect l="l" t="t" r="r" b="b"/>
            <a:pathLst>
              <a:path w="945515" h="1113789">
                <a:moveTo>
                  <a:pt x="643382" y="0"/>
                </a:moveTo>
                <a:lnTo>
                  <a:pt x="0" y="1113764"/>
                </a:lnTo>
                <a:lnTo>
                  <a:pt x="945146" y="1113764"/>
                </a:lnTo>
                <a:lnTo>
                  <a:pt x="945146" y="522605"/>
                </a:lnTo>
                <a:lnTo>
                  <a:pt x="643382" y="0"/>
                </a:lnTo>
                <a:close/>
              </a:path>
            </a:pathLst>
          </a:custGeom>
          <a:solidFill>
            <a:srgbClr val="B5DCE4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19" name="object 74"/>
          <p:cNvSpPr/>
          <p:nvPr/>
        </p:nvSpPr>
        <p:spPr>
          <a:xfrm>
            <a:off x="8967303" y="2454407"/>
            <a:ext cx="170554" cy="331813"/>
          </a:xfrm>
          <a:custGeom>
            <a:avLst/>
            <a:gdLst/>
            <a:ahLst/>
            <a:cxnLst/>
            <a:rect l="l" t="t" r="r" b="b"/>
            <a:pathLst>
              <a:path w="302259" h="522604">
                <a:moveTo>
                  <a:pt x="301752" y="0"/>
                </a:moveTo>
                <a:lnTo>
                  <a:pt x="0" y="0"/>
                </a:lnTo>
                <a:lnTo>
                  <a:pt x="301752" y="522605"/>
                </a:lnTo>
                <a:lnTo>
                  <a:pt x="301752" y="0"/>
                </a:lnTo>
                <a:close/>
              </a:path>
            </a:pathLst>
          </a:custGeom>
          <a:solidFill>
            <a:srgbClr val="DDEEE9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21" name="object 76"/>
          <p:cNvSpPr/>
          <p:nvPr/>
        </p:nvSpPr>
        <p:spPr>
          <a:xfrm>
            <a:off x="4567040" y="3161559"/>
            <a:ext cx="408470" cy="707571"/>
          </a:xfrm>
          <a:custGeom>
            <a:avLst/>
            <a:gdLst/>
            <a:ahLst/>
            <a:cxnLst/>
            <a:rect l="l" t="t" r="r" b="b"/>
            <a:pathLst>
              <a:path w="723900" h="1114425">
                <a:moveTo>
                  <a:pt x="723760" y="0"/>
                </a:moveTo>
                <a:lnTo>
                  <a:pt x="0" y="0"/>
                </a:lnTo>
                <a:lnTo>
                  <a:pt x="0" y="974559"/>
                </a:lnTo>
                <a:lnTo>
                  <a:pt x="80657" y="1114323"/>
                </a:lnTo>
                <a:lnTo>
                  <a:pt x="723760" y="0"/>
                </a:lnTo>
                <a:close/>
              </a:path>
            </a:pathLst>
          </a:custGeom>
          <a:solidFill>
            <a:srgbClr val="F2F5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22" name="object 77"/>
          <p:cNvSpPr/>
          <p:nvPr/>
        </p:nvSpPr>
        <p:spPr>
          <a:xfrm>
            <a:off x="4612554" y="3161566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089" y="0"/>
                </a:moveTo>
                <a:lnTo>
                  <a:pt x="0" y="1114310"/>
                </a:lnTo>
                <a:lnTo>
                  <a:pt x="1285938" y="1114310"/>
                </a:lnTo>
                <a:lnTo>
                  <a:pt x="643089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23" name="object 78"/>
          <p:cNvSpPr/>
          <p:nvPr/>
        </p:nvSpPr>
        <p:spPr>
          <a:xfrm>
            <a:off x="4975432" y="316155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30" y="0"/>
                </a:moveTo>
                <a:lnTo>
                  <a:pt x="0" y="0"/>
                </a:lnTo>
                <a:lnTo>
                  <a:pt x="642835" y="1114310"/>
                </a:lnTo>
                <a:lnTo>
                  <a:pt x="1286230" y="0"/>
                </a:lnTo>
                <a:close/>
              </a:path>
            </a:pathLst>
          </a:custGeom>
          <a:solidFill>
            <a:srgbClr val="EDF2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24" name="object 79"/>
          <p:cNvSpPr/>
          <p:nvPr/>
        </p:nvSpPr>
        <p:spPr>
          <a:xfrm>
            <a:off x="5338160" y="3161566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394" y="0"/>
                </a:moveTo>
                <a:lnTo>
                  <a:pt x="0" y="1114310"/>
                </a:lnTo>
                <a:lnTo>
                  <a:pt x="1286205" y="1114310"/>
                </a:lnTo>
                <a:lnTo>
                  <a:pt x="643394" y="0"/>
                </a:lnTo>
                <a:close/>
              </a:path>
            </a:pathLst>
          </a:custGeom>
          <a:solidFill>
            <a:srgbClr val="E5EC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25" name="object 80"/>
          <p:cNvSpPr/>
          <p:nvPr/>
        </p:nvSpPr>
        <p:spPr>
          <a:xfrm>
            <a:off x="5701205" y="316155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30" y="0"/>
                </a:moveTo>
                <a:lnTo>
                  <a:pt x="0" y="0"/>
                </a:lnTo>
                <a:lnTo>
                  <a:pt x="642810" y="1114310"/>
                </a:lnTo>
                <a:lnTo>
                  <a:pt x="1286230" y="0"/>
                </a:lnTo>
                <a:close/>
              </a:path>
            </a:pathLst>
          </a:custGeom>
          <a:solidFill>
            <a:srgbClr val="D5E1EF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26" name="object 81"/>
          <p:cNvSpPr/>
          <p:nvPr/>
        </p:nvSpPr>
        <p:spPr>
          <a:xfrm>
            <a:off x="6063927" y="3161566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394" y="0"/>
                </a:moveTo>
                <a:lnTo>
                  <a:pt x="0" y="1114310"/>
                </a:lnTo>
                <a:lnTo>
                  <a:pt x="1286179" y="1114310"/>
                </a:lnTo>
                <a:lnTo>
                  <a:pt x="643394" y="0"/>
                </a:lnTo>
                <a:close/>
              </a:path>
            </a:pathLst>
          </a:custGeom>
          <a:solidFill>
            <a:srgbClr val="FBFBFD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27" name="object 82"/>
          <p:cNvSpPr/>
          <p:nvPr/>
        </p:nvSpPr>
        <p:spPr>
          <a:xfrm>
            <a:off x="6426978" y="316155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179" y="0"/>
                </a:moveTo>
                <a:lnTo>
                  <a:pt x="0" y="0"/>
                </a:lnTo>
                <a:lnTo>
                  <a:pt x="642785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E5EFF6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28" name="object 83"/>
          <p:cNvSpPr/>
          <p:nvPr/>
        </p:nvSpPr>
        <p:spPr>
          <a:xfrm>
            <a:off x="6789684" y="3161566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394" y="0"/>
                </a:moveTo>
                <a:lnTo>
                  <a:pt x="0" y="1114310"/>
                </a:lnTo>
                <a:lnTo>
                  <a:pt x="1286510" y="1114310"/>
                </a:lnTo>
                <a:lnTo>
                  <a:pt x="643394" y="0"/>
                </a:lnTo>
                <a:close/>
              </a:path>
            </a:pathLst>
          </a:custGeom>
          <a:solidFill>
            <a:srgbClr val="EAF4F9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29" name="object 84"/>
          <p:cNvSpPr/>
          <p:nvPr/>
        </p:nvSpPr>
        <p:spPr>
          <a:xfrm>
            <a:off x="7152735" y="316155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05" y="0"/>
                </a:moveTo>
                <a:lnTo>
                  <a:pt x="0" y="0"/>
                </a:lnTo>
                <a:lnTo>
                  <a:pt x="643115" y="1114310"/>
                </a:lnTo>
                <a:lnTo>
                  <a:pt x="1286205" y="0"/>
                </a:lnTo>
                <a:close/>
              </a:path>
            </a:pathLst>
          </a:custGeom>
          <a:solidFill>
            <a:srgbClr val="9FBDD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30" name="object 85"/>
          <p:cNvSpPr/>
          <p:nvPr/>
        </p:nvSpPr>
        <p:spPr>
          <a:xfrm>
            <a:off x="7515615" y="3161566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643089" y="0"/>
                </a:moveTo>
                <a:lnTo>
                  <a:pt x="0" y="1114310"/>
                </a:lnTo>
                <a:lnTo>
                  <a:pt x="1286179" y="1114310"/>
                </a:lnTo>
                <a:lnTo>
                  <a:pt x="643089" y="0"/>
                </a:lnTo>
                <a:close/>
              </a:path>
            </a:pathLst>
          </a:custGeom>
          <a:solidFill>
            <a:srgbClr val="88B7D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31" name="object 86"/>
          <p:cNvSpPr/>
          <p:nvPr/>
        </p:nvSpPr>
        <p:spPr>
          <a:xfrm>
            <a:off x="7878487" y="3161559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230" y="0"/>
                </a:moveTo>
                <a:lnTo>
                  <a:pt x="0" y="0"/>
                </a:lnTo>
                <a:lnTo>
                  <a:pt x="643102" y="1114310"/>
                </a:lnTo>
                <a:lnTo>
                  <a:pt x="1286230" y="0"/>
                </a:lnTo>
                <a:close/>
              </a:path>
            </a:pathLst>
          </a:custGeom>
          <a:solidFill>
            <a:srgbClr val="A3D3E1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32" name="object 87"/>
          <p:cNvSpPr/>
          <p:nvPr/>
        </p:nvSpPr>
        <p:spPr>
          <a:xfrm>
            <a:off x="8241366" y="3161566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643128" y="0"/>
                </a:moveTo>
                <a:lnTo>
                  <a:pt x="0" y="1114310"/>
                </a:lnTo>
                <a:lnTo>
                  <a:pt x="1286510" y="1114310"/>
                </a:lnTo>
                <a:lnTo>
                  <a:pt x="643128" y="0"/>
                </a:lnTo>
                <a:close/>
              </a:path>
            </a:pathLst>
          </a:custGeom>
          <a:solidFill>
            <a:srgbClr val="A0D0D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33" name="object 88"/>
          <p:cNvSpPr/>
          <p:nvPr/>
        </p:nvSpPr>
        <p:spPr>
          <a:xfrm>
            <a:off x="8604261" y="3161559"/>
            <a:ext cx="533519" cy="707571"/>
          </a:xfrm>
          <a:custGeom>
            <a:avLst/>
            <a:gdLst/>
            <a:ahLst/>
            <a:cxnLst/>
            <a:rect l="l" t="t" r="r" b="b"/>
            <a:pathLst>
              <a:path w="945515" h="1114425">
                <a:moveTo>
                  <a:pt x="945146" y="0"/>
                </a:moveTo>
                <a:lnTo>
                  <a:pt x="0" y="0"/>
                </a:lnTo>
                <a:lnTo>
                  <a:pt x="643382" y="1114323"/>
                </a:lnTo>
                <a:lnTo>
                  <a:pt x="945146" y="591451"/>
                </a:lnTo>
                <a:lnTo>
                  <a:pt x="945146" y="0"/>
                </a:lnTo>
                <a:close/>
              </a:path>
            </a:pathLst>
          </a:custGeom>
          <a:solidFill>
            <a:srgbClr val="71AFA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34" name="object 89"/>
          <p:cNvSpPr/>
          <p:nvPr/>
        </p:nvSpPr>
        <p:spPr>
          <a:xfrm>
            <a:off x="8967296" y="3537091"/>
            <a:ext cx="170554" cy="332216"/>
          </a:xfrm>
          <a:custGeom>
            <a:avLst/>
            <a:gdLst/>
            <a:ahLst/>
            <a:cxnLst/>
            <a:rect l="l" t="t" r="r" b="b"/>
            <a:pathLst>
              <a:path w="302259" h="523239">
                <a:moveTo>
                  <a:pt x="301764" y="0"/>
                </a:moveTo>
                <a:lnTo>
                  <a:pt x="0" y="522859"/>
                </a:lnTo>
                <a:lnTo>
                  <a:pt x="301764" y="522859"/>
                </a:lnTo>
                <a:lnTo>
                  <a:pt x="301764" y="0"/>
                </a:lnTo>
                <a:close/>
              </a:path>
            </a:pathLst>
          </a:custGeom>
          <a:solidFill>
            <a:srgbClr val="91C3B0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36" name="object 91"/>
          <p:cNvSpPr/>
          <p:nvPr/>
        </p:nvSpPr>
        <p:spPr>
          <a:xfrm>
            <a:off x="4567040" y="3869065"/>
            <a:ext cx="408470" cy="707168"/>
          </a:xfrm>
          <a:custGeom>
            <a:avLst/>
            <a:gdLst/>
            <a:ahLst/>
            <a:cxnLst/>
            <a:rect l="l" t="t" r="r" b="b"/>
            <a:pathLst>
              <a:path w="723900" h="1113790">
                <a:moveTo>
                  <a:pt x="80657" y="0"/>
                </a:moveTo>
                <a:lnTo>
                  <a:pt x="0" y="139700"/>
                </a:lnTo>
                <a:lnTo>
                  <a:pt x="0" y="1113764"/>
                </a:lnTo>
                <a:lnTo>
                  <a:pt x="723773" y="1113764"/>
                </a:lnTo>
                <a:lnTo>
                  <a:pt x="80657" y="0"/>
                </a:lnTo>
                <a:close/>
              </a:path>
            </a:pathLst>
          </a:custGeom>
          <a:solidFill>
            <a:srgbClr val="F2F5F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37" name="object 92"/>
          <p:cNvSpPr/>
          <p:nvPr/>
        </p:nvSpPr>
        <p:spPr>
          <a:xfrm>
            <a:off x="4612552" y="386906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1285938" y="0"/>
                </a:moveTo>
                <a:lnTo>
                  <a:pt x="0" y="0"/>
                </a:lnTo>
                <a:lnTo>
                  <a:pt x="643089" y="1113764"/>
                </a:lnTo>
                <a:lnTo>
                  <a:pt x="1285938" y="0"/>
                </a:lnTo>
                <a:close/>
              </a:path>
            </a:pathLst>
          </a:custGeom>
          <a:solidFill>
            <a:srgbClr val="BDD1E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38" name="object 93"/>
          <p:cNvSpPr/>
          <p:nvPr/>
        </p:nvSpPr>
        <p:spPr>
          <a:xfrm>
            <a:off x="4975432" y="386906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642848" y="0"/>
                </a:moveTo>
                <a:lnTo>
                  <a:pt x="0" y="1113764"/>
                </a:lnTo>
                <a:lnTo>
                  <a:pt x="1286217" y="1113764"/>
                </a:lnTo>
                <a:lnTo>
                  <a:pt x="642848" y="0"/>
                </a:lnTo>
                <a:close/>
              </a:path>
            </a:pathLst>
          </a:custGeom>
          <a:solidFill>
            <a:srgbClr val="D5E1EA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39" name="object 94"/>
          <p:cNvSpPr/>
          <p:nvPr/>
        </p:nvSpPr>
        <p:spPr>
          <a:xfrm>
            <a:off x="5338167" y="386906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1286205" y="0"/>
                </a:moveTo>
                <a:lnTo>
                  <a:pt x="0" y="0"/>
                </a:lnTo>
                <a:lnTo>
                  <a:pt x="643356" y="1113764"/>
                </a:lnTo>
                <a:lnTo>
                  <a:pt x="1286205" y="0"/>
                </a:lnTo>
                <a:close/>
              </a:path>
            </a:pathLst>
          </a:custGeom>
          <a:solidFill>
            <a:srgbClr val="91AECD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40" name="object 95"/>
          <p:cNvSpPr/>
          <p:nvPr/>
        </p:nvSpPr>
        <p:spPr>
          <a:xfrm>
            <a:off x="5701205" y="386906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642823" y="0"/>
                </a:moveTo>
                <a:lnTo>
                  <a:pt x="0" y="1113764"/>
                </a:lnTo>
                <a:lnTo>
                  <a:pt x="1286230" y="1113764"/>
                </a:lnTo>
                <a:lnTo>
                  <a:pt x="642823" y="0"/>
                </a:lnTo>
                <a:close/>
              </a:path>
            </a:pathLst>
          </a:custGeom>
          <a:solidFill>
            <a:srgbClr val="7E97BB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41" name="object 96"/>
          <p:cNvSpPr/>
          <p:nvPr/>
        </p:nvSpPr>
        <p:spPr>
          <a:xfrm>
            <a:off x="6063927" y="386906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1286205" y="0"/>
                </a:moveTo>
                <a:lnTo>
                  <a:pt x="0" y="0"/>
                </a:lnTo>
                <a:lnTo>
                  <a:pt x="643394" y="1113764"/>
                </a:lnTo>
                <a:lnTo>
                  <a:pt x="1286205" y="0"/>
                </a:lnTo>
                <a:close/>
              </a:path>
            </a:pathLst>
          </a:custGeom>
          <a:solidFill>
            <a:srgbClr val="5B95C1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42" name="object 97"/>
          <p:cNvSpPr/>
          <p:nvPr/>
        </p:nvSpPr>
        <p:spPr>
          <a:xfrm>
            <a:off x="6426978" y="386906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642810" y="0"/>
                </a:moveTo>
                <a:lnTo>
                  <a:pt x="0" y="1113764"/>
                </a:lnTo>
                <a:lnTo>
                  <a:pt x="1286179" y="1113764"/>
                </a:lnTo>
                <a:lnTo>
                  <a:pt x="642810" y="0"/>
                </a:lnTo>
                <a:close/>
              </a:path>
            </a:pathLst>
          </a:custGeom>
          <a:solidFill>
            <a:srgbClr val="91BCD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43" name="object 98"/>
          <p:cNvSpPr/>
          <p:nvPr/>
        </p:nvSpPr>
        <p:spPr>
          <a:xfrm>
            <a:off x="6789684" y="386906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1286510" y="0"/>
                </a:moveTo>
                <a:lnTo>
                  <a:pt x="0" y="0"/>
                </a:lnTo>
                <a:lnTo>
                  <a:pt x="643382" y="1113764"/>
                </a:lnTo>
                <a:lnTo>
                  <a:pt x="1286510" y="0"/>
                </a:lnTo>
                <a:close/>
              </a:path>
            </a:pathLst>
          </a:custGeom>
          <a:solidFill>
            <a:srgbClr val="74AED4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44" name="object 99"/>
          <p:cNvSpPr/>
          <p:nvPr/>
        </p:nvSpPr>
        <p:spPr>
          <a:xfrm>
            <a:off x="7152721" y="386906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643128" y="0"/>
                </a:moveTo>
                <a:lnTo>
                  <a:pt x="0" y="1113764"/>
                </a:lnTo>
                <a:lnTo>
                  <a:pt x="1286205" y="1113764"/>
                </a:lnTo>
                <a:lnTo>
                  <a:pt x="643128" y="0"/>
                </a:lnTo>
                <a:close/>
              </a:path>
            </a:pathLst>
          </a:custGeom>
          <a:solidFill>
            <a:srgbClr val="5896C1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45" name="object 100"/>
          <p:cNvSpPr/>
          <p:nvPr/>
        </p:nvSpPr>
        <p:spPr>
          <a:xfrm>
            <a:off x="7515607" y="386906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90">
                <a:moveTo>
                  <a:pt x="1286205" y="0"/>
                </a:moveTo>
                <a:lnTo>
                  <a:pt x="0" y="0"/>
                </a:lnTo>
                <a:lnTo>
                  <a:pt x="643115" y="1113764"/>
                </a:lnTo>
                <a:lnTo>
                  <a:pt x="1286205" y="0"/>
                </a:lnTo>
                <a:close/>
              </a:path>
            </a:pathLst>
          </a:custGeom>
          <a:solidFill>
            <a:srgbClr val="BCDCE9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46" name="object 101"/>
          <p:cNvSpPr/>
          <p:nvPr/>
        </p:nvSpPr>
        <p:spPr>
          <a:xfrm>
            <a:off x="7878494" y="386906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90">
                <a:moveTo>
                  <a:pt x="643089" y="0"/>
                </a:moveTo>
                <a:lnTo>
                  <a:pt x="0" y="1113764"/>
                </a:lnTo>
                <a:lnTo>
                  <a:pt x="1286217" y="1113764"/>
                </a:lnTo>
                <a:lnTo>
                  <a:pt x="643089" y="0"/>
                </a:lnTo>
                <a:close/>
              </a:path>
            </a:pathLst>
          </a:custGeom>
          <a:solidFill>
            <a:srgbClr val="B2D9E3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47" name="object 102"/>
          <p:cNvSpPr/>
          <p:nvPr/>
        </p:nvSpPr>
        <p:spPr>
          <a:xfrm>
            <a:off x="8241366" y="386906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90">
                <a:moveTo>
                  <a:pt x="1286509" y="0"/>
                </a:moveTo>
                <a:lnTo>
                  <a:pt x="0" y="0"/>
                </a:lnTo>
                <a:lnTo>
                  <a:pt x="643127" y="1113764"/>
                </a:lnTo>
                <a:lnTo>
                  <a:pt x="1286509" y="0"/>
                </a:lnTo>
                <a:close/>
              </a:path>
            </a:pathLst>
          </a:custGeom>
          <a:solidFill>
            <a:srgbClr val="4E98A6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48" name="object 103"/>
          <p:cNvSpPr/>
          <p:nvPr/>
        </p:nvSpPr>
        <p:spPr>
          <a:xfrm>
            <a:off x="8604261" y="3869065"/>
            <a:ext cx="533519" cy="707168"/>
          </a:xfrm>
          <a:custGeom>
            <a:avLst/>
            <a:gdLst/>
            <a:ahLst/>
            <a:cxnLst/>
            <a:rect l="l" t="t" r="r" b="b"/>
            <a:pathLst>
              <a:path w="945515" h="1113790">
                <a:moveTo>
                  <a:pt x="643382" y="0"/>
                </a:moveTo>
                <a:lnTo>
                  <a:pt x="0" y="1113764"/>
                </a:lnTo>
                <a:lnTo>
                  <a:pt x="945146" y="1113764"/>
                </a:lnTo>
                <a:lnTo>
                  <a:pt x="945146" y="522604"/>
                </a:lnTo>
                <a:lnTo>
                  <a:pt x="643382" y="0"/>
                </a:lnTo>
                <a:close/>
              </a:path>
            </a:pathLst>
          </a:custGeom>
          <a:solidFill>
            <a:srgbClr val="68A89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49" name="object 104"/>
          <p:cNvSpPr/>
          <p:nvPr/>
        </p:nvSpPr>
        <p:spPr>
          <a:xfrm>
            <a:off x="8967303" y="3869066"/>
            <a:ext cx="170554" cy="331813"/>
          </a:xfrm>
          <a:custGeom>
            <a:avLst/>
            <a:gdLst/>
            <a:ahLst/>
            <a:cxnLst/>
            <a:rect l="l" t="t" r="r" b="b"/>
            <a:pathLst>
              <a:path w="302259" h="522604">
                <a:moveTo>
                  <a:pt x="301752" y="0"/>
                </a:moveTo>
                <a:lnTo>
                  <a:pt x="0" y="0"/>
                </a:lnTo>
                <a:lnTo>
                  <a:pt x="301752" y="522605"/>
                </a:lnTo>
                <a:lnTo>
                  <a:pt x="301752" y="0"/>
                </a:lnTo>
                <a:close/>
              </a:path>
            </a:pathLst>
          </a:custGeom>
          <a:solidFill>
            <a:srgbClr val="AED6B9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51" name="object 106"/>
          <p:cNvSpPr/>
          <p:nvPr/>
        </p:nvSpPr>
        <p:spPr>
          <a:xfrm>
            <a:off x="4567040" y="4576218"/>
            <a:ext cx="408470" cy="707571"/>
          </a:xfrm>
          <a:custGeom>
            <a:avLst/>
            <a:gdLst/>
            <a:ahLst/>
            <a:cxnLst/>
            <a:rect l="l" t="t" r="r" b="b"/>
            <a:pathLst>
              <a:path w="723900" h="1114425">
                <a:moveTo>
                  <a:pt x="723760" y="0"/>
                </a:moveTo>
                <a:lnTo>
                  <a:pt x="0" y="0"/>
                </a:lnTo>
                <a:lnTo>
                  <a:pt x="0" y="974559"/>
                </a:lnTo>
                <a:lnTo>
                  <a:pt x="80657" y="1114336"/>
                </a:lnTo>
                <a:lnTo>
                  <a:pt x="723760" y="0"/>
                </a:lnTo>
                <a:close/>
              </a:path>
            </a:pathLst>
          </a:custGeom>
          <a:solidFill>
            <a:srgbClr val="F1F4F7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52" name="object 107"/>
          <p:cNvSpPr/>
          <p:nvPr/>
        </p:nvSpPr>
        <p:spPr>
          <a:xfrm>
            <a:off x="4612554" y="4576218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089" y="0"/>
                </a:moveTo>
                <a:lnTo>
                  <a:pt x="0" y="1114336"/>
                </a:lnTo>
                <a:lnTo>
                  <a:pt x="1285938" y="1114336"/>
                </a:lnTo>
                <a:lnTo>
                  <a:pt x="643089" y="0"/>
                </a:lnTo>
                <a:close/>
              </a:path>
            </a:pathLst>
          </a:custGeom>
          <a:solidFill>
            <a:srgbClr val="E0EAF1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53" name="object 108"/>
          <p:cNvSpPr/>
          <p:nvPr/>
        </p:nvSpPr>
        <p:spPr>
          <a:xfrm>
            <a:off x="4975432" y="4576218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30" y="0"/>
                </a:moveTo>
                <a:lnTo>
                  <a:pt x="0" y="0"/>
                </a:lnTo>
                <a:lnTo>
                  <a:pt x="642835" y="1114336"/>
                </a:lnTo>
                <a:lnTo>
                  <a:pt x="1286230" y="0"/>
                </a:lnTo>
                <a:close/>
              </a:path>
            </a:pathLst>
          </a:custGeom>
          <a:solidFill>
            <a:srgbClr val="DAE1EE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54" name="object 109"/>
          <p:cNvSpPr/>
          <p:nvPr/>
        </p:nvSpPr>
        <p:spPr>
          <a:xfrm>
            <a:off x="5338160" y="4576218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394" y="0"/>
                </a:moveTo>
                <a:lnTo>
                  <a:pt x="0" y="1114336"/>
                </a:lnTo>
                <a:lnTo>
                  <a:pt x="1286205" y="1114336"/>
                </a:lnTo>
                <a:lnTo>
                  <a:pt x="643394" y="0"/>
                </a:lnTo>
                <a:close/>
              </a:path>
            </a:pathLst>
          </a:custGeom>
          <a:solidFill>
            <a:srgbClr val="6993BE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55" name="object 110"/>
          <p:cNvSpPr/>
          <p:nvPr/>
        </p:nvSpPr>
        <p:spPr>
          <a:xfrm>
            <a:off x="5701205" y="4576218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30" y="0"/>
                </a:moveTo>
                <a:lnTo>
                  <a:pt x="0" y="0"/>
                </a:lnTo>
                <a:lnTo>
                  <a:pt x="642810" y="1114336"/>
                </a:lnTo>
                <a:lnTo>
                  <a:pt x="1286230" y="0"/>
                </a:lnTo>
                <a:close/>
              </a:path>
            </a:pathLst>
          </a:custGeom>
          <a:solidFill>
            <a:srgbClr val="BBD0E3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56" name="object 111"/>
          <p:cNvSpPr/>
          <p:nvPr/>
        </p:nvSpPr>
        <p:spPr>
          <a:xfrm>
            <a:off x="6063927" y="4576218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394" y="0"/>
                </a:moveTo>
                <a:lnTo>
                  <a:pt x="0" y="1114336"/>
                </a:lnTo>
                <a:lnTo>
                  <a:pt x="1286179" y="1114336"/>
                </a:lnTo>
                <a:lnTo>
                  <a:pt x="643394" y="0"/>
                </a:lnTo>
                <a:close/>
              </a:path>
            </a:pathLst>
          </a:custGeom>
          <a:solidFill>
            <a:srgbClr val="5896C3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57" name="object 112"/>
          <p:cNvSpPr/>
          <p:nvPr/>
        </p:nvSpPr>
        <p:spPr>
          <a:xfrm>
            <a:off x="6426978" y="4576218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179" y="0"/>
                </a:moveTo>
                <a:lnTo>
                  <a:pt x="0" y="0"/>
                </a:lnTo>
                <a:lnTo>
                  <a:pt x="642785" y="1114336"/>
                </a:lnTo>
                <a:lnTo>
                  <a:pt x="1286179" y="0"/>
                </a:lnTo>
                <a:close/>
              </a:path>
            </a:pathLst>
          </a:custGeom>
          <a:solidFill>
            <a:srgbClr val="4788BB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58" name="object 113"/>
          <p:cNvSpPr/>
          <p:nvPr/>
        </p:nvSpPr>
        <p:spPr>
          <a:xfrm>
            <a:off x="6789684" y="4576218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643394" y="0"/>
                </a:moveTo>
                <a:lnTo>
                  <a:pt x="0" y="1114336"/>
                </a:lnTo>
                <a:lnTo>
                  <a:pt x="1286510" y="1114336"/>
                </a:lnTo>
                <a:lnTo>
                  <a:pt x="643394" y="0"/>
                </a:lnTo>
                <a:close/>
              </a:path>
            </a:pathLst>
          </a:custGeom>
          <a:solidFill>
            <a:srgbClr val="6FADD3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59" name="object 114"/>
          <p:cNvSpPr/>
          <p:nvPr/>
        </p:nvSpPr>
        <p:spPr>
          <a:xfrm>
            <a:off x="7152735" y="4576218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10" h="1114425">
                <a:moveTo>
                  <a:pt x="1286205" y="0"/>
                </a:moveTo>
                <a:lnTo>
                  <a:pt x="0" y="0"/>
                </a:lnTo>
                <a:lnTo>
                  <a:pt x="643115" y="1114336"/>
                </a:lnTo>
                <a:lnTo>
                  <a:pt x="1286205" y="0"/>
                </a:lnTo>
                <a:close/>
              </a:path>
            </a:pathLst>
          </a:custGeom>
          <a:solidFill>
            <a:srgbClr val="8FC0DD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60" name="object 115"/>
          <p:cNvSpPr/>
          <p:nvPr/>
        </p:nvSpPr>
        <p:spPr>
          <a:xfrm>
            <a:off x="7515615" y="4576218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643089" y="0"/>
                </a:moveTo>
                <a:lnTo>
                  <a:pt x="0" y="1114336"/>
                </a:lnTo>
                <a:lnTo>
                  <a:pt x="1286179" y="1114336"/>
                </a:lnTo>
                <a:lnTo>
                  <a:pt x="643089" y="0"/>
                </a:lnTo>
                <a:close/>
              </a:path>
            </a:pathLst>
          </a:custGeom>
          <a:solidFill>
            <a:srgbClr val="8EC8DF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61" name="object 116"/>
          <p:cNvSpPr/>
          <p:nvPr/>
        </p:nvSpPr>
        <p:spPr>
          <a:xfrm>
            <a:off x="7878487" y="4576218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230" y="0"/>
                </a:moveTo>
                <a:lnTo>
                  <a:pt x="0" y="0"/>
                </a:lnTo>
                <a:lnTo>
                  <a:pt x="643102" y="1114336"/>
                </a:lnTo>
                <a:lnTo>
                  <a:pt x="1286230" y="0"/>
                </a:lnTo>
                <a:close/>
              </a:path>
            </a:pathLst>
          </a:custGeom>
          <a:solidFill>
            <a:srgbClr val="66B6D7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62" name="object 117"/>
          <p:cNvSpPr/>
          <p:nvPr/>
        </p:nvSpPr>
        <p:spPr>
          <a:xfrm>
            <a:off x="8241366" y="4576218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643128" y="0"/>
                </a:moveTo>
                <a:lnTo>
                  <a:pt x="0" y="1114336"/>
                </a:lnTo>
                <a:lnTo>
                  <a:pt x="1286510" y="1114336"/>
                </a:lnTo>
                <a:lnTo>
                  <a:pt x="643128" y="0"/>
                </a:lnTo>
                <a:close/>
              </a:path>
            </a:pathLst>
          </a:custGeom>
          <a:solidFill>
            <a:srgbClr val="68B5C3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63" name="object 118"/>
          <p:cNvSpPr/>
          <p:nvPr/>
        </p:nvSpPr>
        <p:spPr>
          <a:xfrm>
            <a:off x="8604261" y="4576218"/>
            <a:ext cx="533519" cy="707571"/>
          </a:xfrm>
          <a:custGeom>
            <a:avLst/>
            <a:gdLst/>
            <a:ahLst/>
            <a:cxnLst/>
            <a:rect l="l" t="t" r="r" b="b"/>
            <a:pathLst>
              <a:path w="945515" h="1114425">
                <a:moveTo>
                  <a:pt x="945146" y="0"/>
                </a:moveTo>
                <a:lnTo>
                  <a:pt x="0" y="0"/>
                </a:lnTo>
                <a:lnTo>
                  <a:pt x="643382" y="1114336"/>
                </a:lnTo>
                <a:lnTo>
                  <a:pt x="945146" y="591464"/>
                </a:lnTo>
                <a:lnTo>
                  <a:pt x="945146" y="0"/>
                </a:lnTo>
                <a:close/>
              </a:path>
            </a:pathLst>
          </a:custGeom>
          <a:solidFill>
            <a:srgbClr val="8DC9C2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64" name="object 119"/>
          <p:cNvSpPr/>
          <p:nvPr/>
        </p:nvSpPr>
        <p:spPr>
          <a:xfrm>
            <a:off x="8967296" y="4951758"/>
            <a:ext cx="170554" cy="332216"/>
          </a:xfrm>
          <a:custGeom>
            <a:avLst/>
            <a:gdLst/>
            <a:ahLst/>
            <a:cxnLst/>
            <a:rect l="l" t="t" r="r" b="b"/>
            <a:pathLst>
              <a:path w="302259" h="523240">
                <a:moveTo>
                  <a:pt x="301764" y="0"/>
                </a:moveTo>
                <a:lnTo>
                  <a:pt x="0" y="522859"/>
                </a:lnTo>
                <a:lnTo>
                  <a:pt x="301764" y="522859"/>
                </a:lnTo>
                <a:lnTo>
                  <a:pt x="301764" y="0"/>
                </a:lnTo>
                <a:close/>
              </a:path>
            </a:pathLst>
          </a:custGeom>
          <a:solidFill>
            <a:srgbClr val="BFDED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66" name="object 121"/>
          <p:cNvSpPr/>
          <p:nvPr/>
        </p:nvSpPr>
        <p:spPr>
          <a:xfrm>
            <a:off x="4567040" y="5283732"/>
            <a:ext cx="408470" cy="707168"/>
          </a:xfrm>
          <a:custGeom>
            <a:avLst/>
            <a:gdLst/>
            <a:ahLst/>
            <a:cxnLst/>
            <a:rect l="l" t="t" r="r" b="b"/>
            <a:pathLst>
              <a:path w="723900" h="1113790">
                <a:moveTo>
                  <a:pt x="80657" y="0"/>
                </a:moveTo>
                <a:lnTo>
                  <a:pt x="0" y="139687"/>
                </a:lnTo>
                <a:lnTo>
                  <a:pt x="0" y="1113739"/>
                </a:lnTo>
                <a:lnTo>
                  <a:pt x="723773" y="1113739"/>
                </a:lnTo>
                <a:lnTo>
                  <a:pt x="80657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67" name="object 122"/>
          <p:cNvSpPr/>
          <p:nvPr/>
        </p:nvSpPr>
        <p:spPr>
          <a:xfrm>
            <a:off x="4612552" y="5283732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1285938" y="0"/>
                </a:moveTo>
                <a:lnTo>
                  <a:pt x="0" y="0"/>
                </a:lnTo>
                <a:lnTo>
                  <a:pt x="643089" y="1113739"/>
                </a:lnTo>
                <a:lnTo>
                  <a:pt x="1285938" y="0"/>
                </a:lnTo>
                <a:close/>
              </a:path>
            </a:pathLst>
          </a:custGeom>
          <a:solidFill>
            <a:srgbClr val="F7F8FA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68" name="object 123"/>
          <p:cNvSpPr/>
          <p:nvPr/>
        </p:nvSpPr>
        <p:spPr>
          <a:xfrm>
            <a:off x="4975432" y="5283732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642848" y="0"/>
                </a:moveTo>
                <a:lnTo>
                  <a:pt x="0" y="1113739"/>
                </a:lnTo>
                <a:lnTo>
                  <a:pt x="1286217" y="1113739"/>
                </a:lnTo>
                <a:lnTo>
                  <a:pt x="642848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69" name="object 124"/>
          <p:cNvSpPr/>
          <p:nvPr/>
        </p:nvSpPr>
        <p:spPr>
          <a:xfrm>
            <a:off x="5338167" y="5283732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1286205" y="0"/>
                </a:moveTo>
                <a:lnTo>
                  <a:pt x="0" y="0"/>
                </a:lnTo>
                <a:lnTo>
                  <a:pt x="643356" y="1113739"/>
                </a:lnTo>
                <a:lnTo>
                  <a:pt x="1286205" y="0"/>
                </a:lnTo>
                <a:close/>
              </a:path>
            </a:pathLst>
          </a:custGeom>
          <a:solidFill>
            <a:srgbClr val="F5F7FB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70" name="object 125"/>
          <p:cNvSpPr/>
          <p:nvPr/>
        </p:nvSpPr>
        <p:spPr>
          <a:xfrm>
            <a:off x="5701205" y="5283732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642823" y="0"/>
                </a:moveTo>
                <a:lnTo>
                  <a:pt x="0" y="1113739"/>
                </a:lnTo>
                <a:lnTo>
                  <a:pt x="1286230" y="1113739"/>
                </a:lnTo>
                <a:lnTo>
                  <a:pt x="642823" y="0"/>
                </a:lnTo>
                <a:close/>
              </a:path>
            </a:pathLst>
          </a:custGeom>
          <a:solidFill>
            <a:srgbClr val="F8FAFA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71" name="object 126"/>
          <p:cNvSpPr/>
          <p:nvPr/>
        </p:nvSpPr>
        <p:spPr>
          <a:xfrm>
            <a:off x="6063927" y="5283732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1286205" y="0"/>
                </a:moveTo>
                <a:lnTo>
                  <a:pt x="0" y="0"/>
                </a:lnTo>
                <a:lnTo>
                  <a:pt x="643394" y="1113739"/>
                </a:lnTo>
                <a:lnTo>
                  <a:pt x="1286205" y="0"/>
                </a:lnTo>
                <a:close/>
              </a:path>
            </a:pathLst>
          </a:custGeom>
          <a:solidFill>
            <a:srgbClr val="F5F7FB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72" name="object 127"/>
          <p:cNvSpPr/>
          <p:nvPr/>
        </p:nvSpPr>
        <p:spPr>
          <a:xfrm>
            <a:off x="6426978" y="5283732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642810" y="0"/>
                </a:moveTo>
                <a:lnTo>
                  <a:pt x="0" y="1113739"/>
                </a:lnTo>
                <a:lnTo>
                  <a:pt x="1286179" y="1113739"/>
                </a:lnTo>
                <a:lnTo>
                  <a:pt x="642810" y="0"/>
                </a:lnTo>
                <a:close/>
              </a:path>
            </a:pathLst>
          </a:custGeom>
          <a:solidFill>
            <a:srgbClr val="3B7AB0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73" name="object 128"/>
          <p:cNvSpPr/>
          <p:nvPr/>
        </p:nvSpPr>
        <p:spPr>
          <a:xfrm>
            <a:off x="6789684" y="5283732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1286510" y="0"/>
                </a:moveTo>
                <a:lnTo>
                  <a:pt x="0" y="0"/>
                </a:lnTo>
                <a:lnTo>
                  <a:pt x="643382" y="1113739"/>
                </a:lnTo>
                <a:lnTo>
                  <a:pt x="1286510" y="0"/>
                </a:lnTo>
                <a:close/>
              </a:path>
            </a:pathLst>
          </a:custGeom>
          <a:solidFill>
            <a:srgbClr val="6AA3CB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74" name="object 129"/>
          <p:cNvSpPr/>
          <p:nvPr/>
        </p:nvSpPr>
        <p:spPr>
          <a:xfrm>
            <a:off x="7152721" y="5283732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643128" y="0"/>
                </a:moveTo>
                <a:lnTo>
                  <a:pt x="0" y="1113739"/>
                </a:lnTo>
                <a:lnTo>
                  <a:pt x="1286205" y="1113739"/>
                </a:lnTo>
                <a:lnTo>
                  <a:pt x="643128" y="0"/>
                </a:lnTo>
                <a:close/>
              </a:path>
            </a:pathLst>
          </a:custGeom>
          <a:solidFill>
            <a:srgbClr val="A8D1E6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75" name="object 130"/>
          <p:cNvSpPr/>
          <p:nvPr/>
        </p:nvSpPr>
        <p:spPr>
          <a:xfrm>
            <a:off x="7515607" y="5283732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90">
                <a:moveTo>
                  <a:pt x="1286205" y="0"/>
                </a:moveTo>
                <a:lnTo>
                  <a:pt x="0" y="0"/>
                </a:lnTo>
                <a:lnTo>
                  <a:pt x="643115" y="1113739"/>
                </a:lnTo>
                <a:lnTo>
                  <a:pt x="1286205" y="0"/>
                </a:lnTo>
                <a:close/>
              </a:path>
            </a:pathLst>
          </a:custGeom>
          <a:solidFill>
            <a:srgbClr val="94C3E0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76" name="object 131"/>
          <p:cNvSpPr/>
          <p:nvPr/>
        </p:nvSpPr>
        <p:spPr>
          <a:xfrm>
            <a:off x="7878494" y="5283732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90">
                <a:moveTo>
                  <a:pt x="643089" y="0"/>
                </a:moveTo>
                <a:lnTo>
                  <a:pt x="0" y="1113739"/>
                </a:lnTo>
                <a:lnTo>
                  <a:pt x="1286217" y="1113739"/>
                </a:lnTo>
                <a:lnTo>
                  <a:pt x="643089" y="0"/>
                </a:lnTo>
                <a:close/>
              </a:path>
            </a:pathLst>
          </a:custGeom>
          <a:solidFill>
            <a:srgbClr val="63B2CE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77" name="object 132"/>
          <p:cNvSpPr/>
          <p:nvPr/>
        </p:nvSpPr>
        <p:spPr>
          <a:xfrm>
            <a:off x="8241366" y="5283732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90">
                <a:moveTo>
                  <a:pt x="1286509" y="0"/>
                </a:moveTo>
                <a:lnTo>
                  <a:pt x="0" y="0"/>
                </a:lnTo>
                <a:lnTo>
                  <a:pt x="643127" y="1113739"/>
                </a:lnTo>
                <a:lnTo>
                  <a:pt x="1286509" y="0"/>
                </a:lnTo>
                <a:close/>
              </a:path>
            </a:pathLst>
          </a:custGeom>
          <a:solidFill>
            <a:srgbClr val="8AC5CA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78" name="object 133"/>
          <p:cNvSpPr/>
          <p:nvPr/>
        </p:nvSpPr>
        <p:spPr>
          <a:xfrm>
            <a:off x="8604261" y="5283732"/>
            <a:ext cx="533519" cy="707168"/>
          </a:xfrm>
          <a:custGeom>
            <a:avLst/>
            <a:gdLst/>
            <a:ahLst/>
            <a:cxnLst/>
            <a:rect l="l" t="t" r="r" b="b"/>
            <a:pathLst>
              <a:path w="945515" h="1113790">
                <a:moveTo>
                  <a:pt x="643382" y="0"/>
                </a:moveTo>
                <a:lnTo>
                  <a:pt x="0" y="1113739"/>
                </a:lnTo>
                <a:lnTo>
                  <a:pt x="945146" y="1113739"/>
                </a:lnTo>
                <a:lnTo>
                  <a:pt x="945146" y="522592"/>
                </a:lnTo>
                <a:lnTo>
                  <a:pt x="643382" y="0"/>
                </a:lnTo>
                <a:close/>
              </a:path>
            </a:pathLst>
          </a:custGeom>
          <a:solidFill>
            <a:srgbClr val="8CCAC3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79" name="object 134"/>
          <p:cNvSpPr/>
          <p:nvPr/>
        </p:nvSpPr>
        <p:spPr>
          <a:xfrm>
            <a:off x="8967303" y="5283733"/>
            <a:ext cx="170554" cy="331813"/>
          </a:xfrm>
          <a:custGeom>
            <a:avLst/>
            <a:gdLst/>
            <a:ahLst/>
            <a:cxnLst/>
            <a:rect l="l" t="t" r="r" b="b"/>
            <a:pathLst>
              <a:path w="302259" h="522604">
                <a:moveTo>
                  <a:pt x="301752" y="0"/>
                </a:moveTo>
                <a:lnTo>
                  <a:pt x="0" y="0"/>
                </a:lnTo>
                <a:lnTo>
                  <a:pt x="301752" y="522592"/>
                </a:lnTo>
                <a:lnTo>
                  <a:pt x="301752" y="0"/>
                </a:lnTo>
                <a:close/>
              </a:path>
            </a:pathLst>
          </a:custGeom>
          <a:solidFill>
            <a:srgbClr val="E2F1EF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81" name="object 136"/>
          <p:cNvSpPr/>
          <p:nvPr/>
        </p:nvSpPr>
        <p:spPr>
          <a:xfrm>
            <a:off x="4567040" y="5990868"/>
            <a:ext cx="408470" cy="707168"/>
          </a:xfrm>
          <a:custGeom>
            <a:avLst/>
            <a:gdLst/>
            <a:ahLst/>
            <a:cxnLst/>
            <a:rect l="l" t="t" r="r" b="b"/>
            <a:pathLst>
              <a:path w="723900" h="1113790">
                <a:moveTo>
                  <a:pt x="723760" y="0"/>
                </a:moveTo>
                <a:lnTo>
                  <a:pt x="0" y="0"/>
                </a:lnTo>
                <a:lnTo>
                  <a:pt x="0" y="974090"/>
                </a:lnTo>
                <a:lnTo>
                  <a:pt x="80657" y="1113790"/>
                </a:lnTo>
                <a:lnTo>
                  <a:pt x="723760" y="0"/>
                </a:lnTo>
                <a:close/>
              </a:path>
            </a:pathLst>
          </a:custGeom>
          <a:solidFill>
            <a:srgbClr val="F5F5F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82" name="object 137"/>
          <p:cNvSpPr/>
          <p:nvPr/>
        </p:nvSpPr>
        <p:spPr>
          <a:xfrm>
            <a:off x="4612554" y="599087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643089" y="0"/>
                </a:moveTo>
                <a:lnTo>
                  <a:pt x="0" y="1113777"/>
                </a:lnTo>
                <a:lnTo>
                  <a:pt x="1285938" y="1113777"/>
                </a:lnTo>
                <a:lnTo>
                  <a:pt x="643089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83" name="object 138"/>
          <p:cNvSpPr/>
          <p:nvPr/>
        </p:nvSpPr>
        <p:spPr>
          <a:xfrm>
            <a:off x="4975432" y="5990868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1286230" y="0"/>
                </a:moveTo>
                <a:lnTo>
                  <a:pt x="0" y="0"/>
                </a:lnTo>
                <a:lnTo>
                  <a:pt x="642835" y="1113777"/>
                </a:lnTo>
                <a:lnTo>
                  <a:pt x="128623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84" name="object 139"/>
          <p:cNvSpPr/>
          <p:nvPr/>
        </p:nvSpPr>
        <p:spPr>
          <a:xfrm>
            <a:off x="5338160" y="599087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643394" y="0"/>
                </a:moveTo>
                <a:lnTo>
                  <a:pt x="0" y="1113777"/>
                </a:lnTo>
                <a:lnTo>
                  <a:pt x="1286205" y="1113777"/>
                </a:lnTo>
                <a:lnTo>
                  <a:pt x="643394" y="0"/>
                </a:lnTo>
                <a:close/>
              </a:path>
            </a:pathLst>
          </a:custGeom>
          <a:solidFill>
            <a:srgbClr val="F8FAFA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85" name="object 140"/>
          <p:cNvSpPr/>
          <p:nvPr/>
        </p:nvSpPr>
        <p:spPr>
          <a:xfrm>
            <a:off x="5701205" y="5990868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1286230" y="0"/>
                </a:moveTo>
                <a:lnTo>
                  <a:pt x="0" y="0"/>
                </a:lnTo>
                <a:lnTo>
                  <a:pt x="642810" y="1113777"/>
                </a:lnTo>
                <a:lnTo>
                  <a:pt x="1286230" y="0"/>
                </a:lnTo>
                <a:close/>
              </a:path>
            </a:pathLst>
          </a:custGeom>
          <a:solidFill>
            <a:srgbClr val="F8FAFA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86" name="object 141"/>
          <p:cNvSpPr/>
          <p:nvPr/>
        </p:nvSpPr>
        <p:spPr>
          <a:xfrm>
            <a:off x="6063927" y="599087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643394" y="0"/>
                </a:moveTo>
                <a:lnTo>
                  <a:pt x="0" y="1113777"/>
                </a:lnTo>
                <a:lnTo>
                  <a:pt x="1286179" y="1113777"/>
                </a:lnTo>
                <a:lnTo>
                  <a:pt x="643394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87" name="object 142"/>
          <p:cNvSpPr/>
          <p:nvPr/>
        </p:nvSpPr>
        <p:spPr>
          <a:xfrm>
            <a:off x="6426978" y="5990868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1286179" y="0"/>
                </a:moveTo>
                <a:lnTo>
                  <a:pt x="0" y="0"/>
                </a:lnTo>
                <a:lnTo>
                  <a:pt x="642785" y="1113777"/>
                </a:lnTo>
                <a:lnTo>
                  <a:pt x="1286179" y="0"/>
                </a:lnTo>
                <a:close/>
              </a:path>
            </a:pathLst>
          </a:custGeom>
          <a:solidFill>
            <a:srgbClr val="FDFDFE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88" name="object 143"/>
          <p:cNvSpPr/>
          <p:nvPr/>
        </p:nvSpPr>
        <p:spPr>
          <a:xfrm>
            <a:off x="6789684" y="599087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643394" y="0"/>
                </a:moveTo>
                <a:lnTo>
                  <a:pt x="0" y="1113777"/>
                </a:lnTo>
                <a:lnTo>
                  <a:pt x="1286510" y="1113777"/>
                </a:lnTo>
                <a:lnTo>
                  <a:pt x="643394" y="0"/>
                </a:lnTo>
                <a:close/>
              </a:path>
            </a:pathLst>
          </a:custGeom>
          <a:solidFill>
            <a:srgbClr val="80AFD0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89" name="object 144"/>
          <p:cNvSpPr/>
          <p:nvPr/>
        </p:nvSpPr>
        <p:spPr>
          <a:xfrm>
            <a:off x="7152735" y="5990868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10" h="1113790">
                <a:moveTo>
                  <a:pt x="1286205" y="0"/>
                </a:moveTo>
                <a:lnTo>
                  <a:pt x="0" y="0"/>
                </a:lnTo>
                <a:lnTo>
                  <a:pt x="643115" y="1113777"/>
                </a:lnTo>
                <a:lnTo>
                  <a:pt x="1286205" y="0"/>
                </a:lnTo>
                <a:close/>
              </a:path>
            </a:pathLst>
          </a:custGeom>
          <a:solidFill>
            <a:srgbClr val="E5F0F9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90" name="object 145"/>
          <p:cNvSpPr/>
          <p:nvPr/>
        </p:nvSpPr>
        <p:spPr>
          <a:xfrm>
            <a:off x="7515615" y="599087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90">
                <a:moveTo>
                  <a:pt x="643089" y="0"/>
                </a:moveTo>
                <a:lnTo>
                  <a:pt x="0" y="1113777"/>
                </a:lnTo>
                <a:lnTo>
                  <a:pt x="1286179" y="1113777"/>
                </a:lnTo>
                <a:lnTo>
                  <a:pt x="643089" y="0"/>
                </a:lnTo>
                <a:close/>
              </a:path>
            </a:pathLst>
          </a:custGeom>
          <a:solidFill>
            <a:srgbClr val="E2ECF4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91" name="object 146"/>
          <p:cNvSpPr/>
          <p:nvPr/>
        </p:nvSpPr>
        <p:spPr>
          <a:xfrm>
            <a:off x="7878487" y="5990868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90">
                <a:moveTo>
                  <a:pt x="1286230" y="0"/>
                </a:moveTo>
                <a:lnTo>
                  <a:pt x="0" y="0"/>
                </a:lnTo>
                <a:lnTo>
                  <a:pt x="643102" y="1113777"/>
                </a:lnTo>
                <a:lnTo>
                  <a:pt x="1286230" y="0"/>
                </a:lnTo>
                <a:close/>
              </a:path>
            </a:pathLst>
          </a:custGeom>
          <a:solidFill>
            <a:srgbClr val="8FBCD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92" name="object 147"/>
          <p:cNvSpPr/>
          <p:nvPr/>
        </p:nvSpPr>
        <p:spPr>
          <a:xfrm>
            <a:off x="8241366" y="5990875"/>
            <a:ext cx="725930" cy="707168"/>
          </a:xfrm>
          <a:custGeom>
            <a:avLst/>
            <a:gdLst/>
            <a:ahLst/>
            <a:cxnLst/>
            <a:rect l="l" t="t" r="r" b="b"/>
            <a:pathLst>
              <a:path w="1286509" h="1113790">
                <a:moveTo>
                  <a:pt x="643128" y="0"/>
                </a:moveTo>
                <a:lnTo>
                  <a:pt x="0" y="1113777"/>
                </a:lnTo>
                <a:lnTo>
                  <a:pt x="1286510" y="1113777"/>
                </a:lnTo>
                <a:lnTo>
                  <a:pt x="643128" y="0"/>
                </a:lnTo>
                <a:close/>
              </a:path>
            </a:pathLst>
          </a:custGeom>
          <a:solidFill>
            <a:srgbClr val="9ACED4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93" name="object 148"/>
          <p:cNvSpPr/>
          <p:nvPr/>
        </p:nvSpPr>
        <p:spPr>
          <a:xfrm>
            <a:off x="8604261" y="5990868"/>
            <a:ext cx="533519" cy="707168"/>
          </a:xfrm>
          <a:custGeom>
            <a:avLst/>
            <a:gdLst/>
            <a:ahLst/>
            <a:cxnLst/>
            <a:rect l="l" t="t" r="r" b="b"/>
            <a:pathLst>
              <a:path w="945515" h="1113790">
                <a:moveTo>
                  <a:pt x="945146" y="0"/>
                </a:moveTo>
                <a:lnTo>
                  <a:pt x="0" y="0"/>
                </a:lnTo>
                <a:lnTo>
                  <a:pt x="643382" y="1113790"/>
                </a:lnTo>
                <a:lnTo>
                  <a:pt x="945146" y="591172"/>
                </a:lnTo>
                <a:lnTo>
                  <a:pt x="945146" y="0"/>
                </a:lnTo>
                <a:close/>
              </a:path>
            </a:pathLst>
          </a:custGeom>
          <a:solidFill>
            <a:srgbClr val="A3D3D5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94" name="object 149"/>
          <p:cNvSpPr/>
          <p:nvPr/>
        </p:nvSpPr>
        <p:spPr>
          <a:xfrm>
            <a:off x="8967296" y="6366220"/>
            <a:ext cx="170554" cy="331813"/>
          </a:xfrm>
          <a:custGeom>
            <a:avLst/>
            <a:gdLst/>
            <a:ahLst/>
            <a:cxnLst/>
            <a:rect l="l" t="t" r="r" b="b"/>
            <a:pathLst>
              <a:path w="302259" h="522604">
                <a:moveTo>
                  <a:pt x="301764" y="0"/>
                </a:moveTo>
                <a:lnTo>
                  <a:pt x="0" y="522605"/>
                </a:lnTo>
                <a:lnTo>
                  <a:pt x="301764" y="522605"/>
                </a:lnTo>
                <a:lnTo>
                  <a:pt x="301764" y="0"/>
                </a:lnTo>
                <a:close/>
              </a:path>
            </a:pathLst>
          </a:custGeom>
          <a:solidFill>
            <a:srgbClr val="ECF6F6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97" name="object 152"/>
          <p:cNvSpPr/>
          <p:nvPr/>
        </p:nvSpPr>
        <p:spPr>
          <a:xfrm>
            <a:off x="4612554" y="6698033"/>
            <a:ext cx="725930" cy="159254"/>
          </a:xfrm>
          <a:custGeom>
            <a:avLst/>
            <a:gdLst/>
            <a:ahLst/>
            <a:cxnLst/>
            <a:rect l="l" t="t" r="r" b="b"/>
            <a:pathLst>
              <a:path w="1286510" h="250825">
                <a:moveTo>
                  <a:pt x="1285938" y="0"/>
                </a:moveTo>
                <a:lnTo>
                  <a:pt x="0" y="0"/>
                </a:lnTo>
                <a:lnTo>
                  <a:pt x="144627" y="250596"/>
                </a:lnTo>
                <a:lnTo>
                  <a:pt x="1141361" y="250596"/>
                </a:lnTo>
                <a:lnTo>
                  <a:pt x="1285938" y="0"/>
                </a:lnTo>
                <a:close/>
              </a:path>
            </a:pathLst>
          </a:custGeom>
          <a:solidFill>
            <a:srgbClr val="F5F5F8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98" name="object 153"/>
          <p:cNvSpPr/>
          <p:nvPr/>
        </p:nvSpPr>
        <p:spPr>
          <a:xfrm>
            <a:off x="5256594" y="6698036"/>
            <a:ext cx="163388" cy="159254"/>
          </a:xfrm>
          <a:custGeom>
            <a:avLst/>
            <a:gdLst/>
            <a:ahLst/>
            <a:cxnLst/>
            <a:rect l="l" t="t" r="r" b="b"/>
            <a:pathLst>
              <a:path w="289559" h="250825">
                <a:moveTo>
                  <a:pt x="144564" y="0"/>
                </a:moveTo>
                <a:lnTo>
                  <a:pt x="0" y="250596"/>
                </a:lnTo>
                <a:lnTo>
                  <a:pt x="289242" y="250596"/>
                </a:lnTo>
                <a:lnTo>
                  <a:pt x="144564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499" name="object 154"/>
          <p:cNvSpPr/>
          <p:nvPr/>
        </p:nvSpPr>
        <p:spPr>
          <a:xfrm>
            <a:off x="5338174" y="6698033"/>
            <a:ext cx="725930" cy="159254"/>
          </a:xfrm>
          <a:custGeom>
            <a:avLst/>
            <a:gdLst/>
            <a:ahLst/>
            <a:cxnLst/>
            <a:rect l="l" t="t" r="r" b="b"/>
            <a:pathLst>
              <a:path w="1286510" h="250825">
                <a:moveTo>
                  <a:pt x="1286192" y="0"/>
                </a:moveTo>
                <a:lnTo>
                  <a:pt x="0" y="0"/>
                </a:lnTo>
                <a:lnTo>
                  <a:pt x="144678" y="250596"/>
                </a:lnTo>
                <a:lnTo>
                  <a:pt x="1141628" y="250596"/>
                </a:lnTo>
                <a:lnTo>
                  <a:pt x="1286192" y="0"/>
                </a:lnTo>
                <a:close/>
              </a:path>
            </a:pathLst>
          </a:custGeom>
          <a:solidFill>
            <a:srgbClr val="F7F8FA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500" name="object 155"/>
          <p:cNvSpPr/>
          <p:nvPr/>
        </p:nvSpPr>
        <p:spPr>
          <a:xfrm>
            <a:off x="5982354" y="6698036"/>
            <a:ext cx="163388" cy="159254"/>
          </a:xfrm>
          <a:custGeom>
            <a:avLst/>
            <a:gdLst/>
            <a:ahLst/>
            <a:cxnLst/>
            <a:rect l="l" t="t" r="r" b="b"/>
            <a:pathLst>
              <a:path w="289560" h="250825">
                <a:moveTo>
                  <a:pt x="144551" y="0"/>
                </a:moveTo>
                <a:lnTo>
                  <a:pt x="0" y="250596"/>
                </a:lnTo>
                <a:lnTo>
                  <a:pt x="289242" y="250596"/>
                </a:lnTo>
                <a:lnTo>
                  <a:pt x="144551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501" name="object 156"/>
          <p:cNvSpPr/>
          <p:nvPr/>
        </p:nvSpPr>
        <p:spPr>
          <a:xfrm>
            <a:off x="6063927" y="6698033"/>
            <a:ext cx="725930" cy="159254"/>
          </a:xfrm>
          <a:custGeom>
            <a:avLst/>
            <a:gdLst/>
            <a:ahLst/>
            <a:cxnLst/>
            <a:rect l="l" t="t" r="r" b="b"/>
            <a:pathLst>
              <a:path w="1286510" h="250825">
                <a:moveTo>
                  <a:pt x="1286205" y="0"/>
                </a:moveTo>
                <a:lnTo>
                  <a:pt x="0" y="0"/>
                </a:lnTo>
                <a:lnTo>
                  <a:pt x="144691" y="250596"/>
                </a:lnTo>
                <a:lnTo>
                  <a:pt x="1141653" y="250596"/>
                </a:lnTo>
                <a:lnTo>
                  <a:pt x="1286205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502" name="object 157"/>
          <p:cNvSpPr/>
          <p:nvPr/>
        </p:nvSpPr>
        <p:spPr>
          <a:xfrm>
            <a:off x="6708126" y="6698036"/>
            <a:ext cx="163388" cy="159254"/>
          </a:xfrm>
          <a:custGeom>
            <a:avLst/>
            <a:gdLst/>
            <a:ahLst/>
            <a:cxnLst/>
            <a:rect l="l" t="t" r="r" b="b"/>
            <a:pathLst>
              <a:path w="289560" h="250825">
                <a:moveTo>
                  <a:pt x="144551" y="0"/>
                </a:moveTo>
                <a:lnTo>
                  <a:pt x="0" y="250596"/>
                </a:lnTo>
                <a:lnTo>
                  <a:pt x="289229" y="250596"/>
                </a:lnTo>
                <a:lnTo>
                  <a:pt x="144551" y="0"/>
                </a:lnTo>
                <a:close/>
              </a:path>
            </a:pathLst>
          </a:custGeom>
          <a:solidFill>
            <a:srgbClr val="FBFBFD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503" name="object 158"/>
          <p:cNvSpPr/>
          <p:nvPr/>
        </p:nvSpPr>
        <p:spPr>
          <a:xfrm>
            <a:off x="6789684" y="6698033"/>
            <a:ext cx="725930" cy="159254"/>
          </a:xfrm>
          <a:custGeom>
            <a:avLst/>
            <a:gdLst/>
            <a:ahLst/>
            <a:cxnLst/>
            <a:rect l="l" t="t" r="r" b="b"/>
            <a:pathLst>
              <a:path w="1286510" h="250825">
                <a:moveTo>
                  <a:pt x="1286510" y="0"/>
                </a:moveTo>
                <a:lnTo>
                  <a:pt x="0" y="0"/>
                </a:lnTo>
                <a:lnTo>
                  <a:pt x="144691" y="250596"/>
                </a:lnTo>
                <a:lnTo>
                  <a:pt x="1141882" y="250596"/>
                </a:lnTo>
                <a:lnTo>
                  <a:pt x="1286510" y="0"/>
                </a:lnTo>
                <a:close/>
              </a:path>
            </a:pathLst>
          </a:custGeom>
          <a:solidFill>
            <a:srgbClr val="FDFDFE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504" name="object 159"/>
          <p:cNvSpPr/>
          <p:nvPr/>
        </p:nvSpPr>
        <p:spPr>
          <a:xfrm>
            <a:off x="7434006" y="6698036"/>
            <a:ext cx="163388" cy="159254"/>
          </a:xfrm>
          <a:custGeom>
            <a:avLst/>
            <a:gdLst/>
            <a:ahLst/>
            <a:cxnLst/>
            <a:rect l="l" t="t" r="r" b="b"/>
            <a:pathLst>
              <a:path w="289560" h="250825">
                <a:moveTo>
                  <a:pt x="144627" y="0"/>
                </a:moveTo>
                <a:lnTo>
                  <a:pt x="0" y="250596"/>
                </a:lnTo>
                <a:lnTo>
                  <a:pt x="289242" y="250596"/>
                </a:lnTo>
                <a:lnTo>
                  <a:pt x="144627" y="0"/>
                </a:lnTo>
                <a:close/>
              </a:path>
            </a:pathLst>
          </a:custGeom>
          <a:solidFill>
            <a:srgbClr val="FBFBFD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505" name="object 160"/>
          <p:cNvSpPr/>
          <p:nvPr/>
        </p:nvSpPr>
        <p:spPr>
          <a:xfrm>
            <a:off x="7515607" y="6698033"/>
            <a:ext cx="725930" cy="159254"/>
          </a:xfrm>
          <a:custGeom>
            <a:avLst/>
            <a:gdLst/>
            <a:ahLst/>
            <a:cxnLst/>
            <a:rect l="l" t="t" r="r" b="b"/>
            <a:pathLst>
              <a:path w="1286509" h="250825">
                <a:moveTo>
                  <a:pt x="1286205" y="0"/>
                </a:moveTo>
                <a:lnTo>
                  <a:pt x="0" y="0"/>
                </a:lnTo>
                <a:lnTo>
                  <a:pt x="144627" y="250596"/>
                </a:lnTo>
                <a:lnTo>
                  <a:pt x="1141577" y="250596"/>
                </a:lnTo>
                <a:lnTo>
                  <a:pt x="1286205" y="0"/>
                </a:lnTo>
                <a:close/>
              </a:path>
            </a:pathLst>
          </a:custGeom>
          <a:solidFill>
            <a:srgbClr val="FBFDFD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506" name="object 161"/>
          <p:cNvSpPr/>
          <p:nvPr/>
        </p:nvSpPr>
        <p:spPr>
          <a:xfrm>
            <a:off x="8159758" y="6698036"/>
            <a:ext cx="163388" cy="159254"/>
          </a:xfrm>
          <a:custGeom>
            <a:avLst/>
            <a:gdLst/>
            <a:ahLst/>
            <a:cxnLst/>
            <a:rect l="l" t="t" r="r" b="b"/>
            <a:pathLst>
              <a:path w="289559" h="250825">
                <a:moveTo>
                  <a:pt x="144614" y="0"/>
                </a:moveTo>
                <a:lnTo>
                  <a:pt x="0" y="250596"/>
                </a:lnTo>
                <a:lnTo>
                  <a:pt x="289242" y="250596"/>
                </a:lnTo>
                <a:lnTo>
                  <a:pt x="144614" y="0"/>
                </a:lnTo>
                <a:close/>
              </a:path>
            </a:pathLst>
          </a:custGeom>
          <a:solidFill>
            <a:srgbClr val="E6EEF4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507" name="object 162"/>
          <p:cNvSpPr/>
          <p:nvPr/>
        </p:nvSpPr>
        <p:spPr>
          <a:xfrm>
            <a:off x="8241366" y="6698033"/>
            <a:ext cx="725930" cy="159254"/>
          </a:xfrm>
          <a:custGeom>
            <a:avLst/>
            <a:gdLst/>
            <a:ahLst/>
            <a:cxnLst/>
            <a:rect l="l" t="t" r="r" b="b"/>
            <a:pathLst>
              <a:path w="1286509" h="250825">
                <a:moveTo>
                  <a:pt x="1286497" y="0"/>
                </a:moveTo>
                <a:lnTo>
                  <a:pt x="0" y="0"/>
                </a:lnTo>
                <a:lnTo>
                  <a:pt x="144627" y="250596"/>
                </a:lnTo>
                <a:lnTo>
                  <a:pt x="1141818" y="250596"/>
                </a:lnTo>
                <a:lnTo>
                  <a:pt x="1286497" y="0"/>
                </a:lnTo>
                <a:close/>
              </a:path>
            </a:pathLst>
          </a:custGeom>
          <a:solidFill>
            <a:srgbClr val="D4EBEF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508" name="object 163"/>
          <p:cNvSpPr/>
          <p:nvPr/>
        </p:nvSpPr>
        <p:spPr>
          <a:xfrm>
            <a:off x="8885659" y="6698036"/>
            <a:ext cx="163388" cy="159254"/>
          </a:xfrm>
          <a:custGeom>
            <a:avLst/>
            <a:gdLst/>
            <a:ahLst/>
            <a:cxnLst/>
            <a:rect l="l" t="t" r="r" b="b"/>
            <a:pathLst>
              <a:path w="289559" h="250825">
                <a:moveTo>
                  <a:pt x="144678" y="0"/>
                </a:moveTo>
                <a:lnTo>
                  <a:pt x="0" y="250596"/>
                </a:lnTo>
                <a:lnTo>
                  <a:pt x="289306" y="250596"/>
                </a:lnTo>
                <a:lnTo>
                  <a:pt x="144678" y="0"/>
                </a:lnTo>
                <a:close/>
              </a:path>
            </a:pathLst>
          </a:custGeom>
          <a:solidFill>
            <a:srgbClr val="D2EAEE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sp>
        <p:nvSpPr>
          <p:cNvPr id="509" name="object 164"/>
          <p:cNvSpPr/>
          <p:nvPr/>
        </p:nvSpPr>
        <p:spPr>
          <a:xfrm>
            <a:off x="8967303" y="6698033"/>
            <a:ext cx="170554" cy="159254"/>
          </a:xfrm>
          <a:custGeom>
            <a:avLst/>
            <a:gdLst/>
            <a:ahLst/>
            <a:cxnLst/>
            <a:rect l="l" t="t" r="r" b="b"/>
            <a:pathLst>
              <a:path w="302259" h="250825">
                <a:moveTo>
                  <a:pt x="301752" y="0"/>
                </a:moveTo>
                <a:lnTo>
                  <a:pt x="0" y="0"/>
                </a:lnTo>
                <a:lnTo>
                  <a:pt x="144627" y="250596"/>
                </a:lnTo>
                <a:lnTo>
                  <a:pt x="301752" y="250596"/>
                </a:lnTo>
                <a:lnTo>
                  <a:pt x="301752" y="0"/>
                </a:lnTo>
                <a:close/>
              </a:path>
            </a:pathLst>
          </a:custGeom>
          <a:solidFill>
            <a:srgbClr val="FDFDFE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165" name="그룹 164"/>
          <p:cNvGrpSpPr/>
          <p:nvPr/>
        </p:nvGrpSpPr>
        <p:grpSpPr>
          <a:xfrm>
            <a:off x="1" y="1"/>
            <a:ext cx="4694239" cy="6857297"/>
            <a:chOff x="0" y="0"/>
            <a:chExt cx="8319235" cy="10800242"/>
          </a:xfrm>
        </p:grpSpPr>
        <p:sp>
          <p:nvSpPr>
            <p:cNvPr id="360" name="object 15"/>
            <p:cNvSpPr/>
            <p:nvPr/>
          </p:nvSpPr>
          <p:spPr>
            <a:xfrm>
              <a:off x="8093810" y="1497901"/>
              <a:ext cx="80645" cy="139700"/>
            </a:xfrm>
            <a:custGeom>
              <a:avLst/>
              <a:gdLst/>
              <a:ahLst/>
              <a:cxnLst/>
              <a:rect l="l" t="t" r="r" b="b"/>
              <a:pathLst>
                <a:path w="80645" h="139700">
                  <a:moveTo>
                    <a:pt x="0" y="0"/>
                  </a:moveTo>
                  <a:lnTo>
                    <a:pt x="0" y="139700"/>
                  </a:lnTo>
                  <a:lnTo>
                    <a:pt x="80657" y="139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5" name="object 30"/>
            <p:cNvSpPr/>
            <p:nvPr/>
          </p:nvSpPr>
          <p:spPr>
            <a:xfrm>
              <a:off x="8093810" y="1637613"/>
              <a:ext cx="80645" cy="140335"/>
            </a:xfrm>
            <a:custGeom>
              <a:avLst/>
              <a:gdLst/>
              <a:ahLst/>
              <a:cxnLst/>
              <a:rect l="l" t="t" r="r" b="b"/>
              <a:pathLst>
                <a:path w="80645" h="140335">
                  <a:moveTo>
                    <a:pt x="80657" y="0"/>
                  </a:moveTo>
                  <a:lnTo>
                    <a:pt x="0" y="0"/>
                  </a:lnTo>
                  <a:lnTo>
                    <a:pt x="0" y="139763"/>
                  </a:lnTo>
                  <a:lnTo>
                    <a:pt x="80657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0" name="object 45"/>
            <p:cNvSpPr/>
            <p:nvPr/>
          </p:nvSpPr>
          <p:spPr>
            <a:xfrm>
              <a:off x="8093810" y="3726002"/>
              <a:ext cx="80645" cy="139700"/>
            </a:xfrm>
            <a:custGeom>
              <a:avLst/>
              <a:gdLst/>
              <a:ahLst/>
              <a:cxnLst/>
              <a:rect l="l" t="t" r="r" b="b"/>
              <a:pathLst>
                <a:path w="80645" h="139700">
                  <a:moveTo>
                    <a:pt x="0" y="0"/>
                  </a:moveTo>
                  <a:lnTo>
                    <a:pt x="0" y="139687"/>
                  </a:lnTo>
                  <a:lnTo>
                    <a:pt x="80657" y="139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5" name="object 60"/>
            <p:cNvSpPr/>
            <p:nvPr/>
          </p:nvSpPr>
          <p:spPr>
            <a:xfrm>
              <a:off x="8093810" y="3865689"/>
              <a:ext cx="80645" cy="139700"/>
            </a:xfrm>
            <a:custGeom>
              <a:avLst/>
              <a:gdLst/>
              <a:ahLst/>
              <a:cxnLst/>
              <a:rect l="l" t="t" r="r" b="b"/>
              <a:pathLst>
                <a:path w="80645" h="139700">
                  <a:moveTo>
                    <a:pt x="80657" y="0"/>
                  </a:moveTo>
                  <a:lnTo>
                    <a:pt x="0" y="0"/>
                  </a:lnTo>
                  <a:lnTo>
                    <a:pt x="0" y="139700"/>
                  </a:lnTo>
                  <a:lnTo>
                    <a:pt x="80657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20" name="object 75"/>
            <p:cNvSpPr/>
            <p:nvPr/>
          </p:nvSpPr>
          <p:spPr>
            <a:xfrm>
              <a:off x="8093810" y="5954013"/>
              <a:ext cx="80645" cy="140335"/>
            </a:xfrm>
            <a:custGeom>
              <a:avLst/>
              <a:gdLst/>
              <a:ahLst/>
              <a:cxnLst/>
              <a:rect l="l" t="t" r="r" b="b"/>
              <a:pathLst>
                <a:path w="80645" h="140335">
                  <a:moveTo>
                    <a:pt x="0" y="0"/>
                  </a:moveTo>
                  <a:lnTo>
                    <a:pt x="0" y="139763"/>
                  </a:lnTo>
                  <a:lnTo>
                    <a:pt x="80657" y="139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35" name="object 90"/>
            <p:cNvSpPr/>
            <p:nvPr/>
          </p:nvSpPr>
          <p:spPr>
            <a:xfrm>
              <a:off x="8093810" y="6093777"/>
              <a:ext cx="80645" cy="139700"/>
            </a:xfrm>
            <a:custGeom>
              <a:avLst/>
              <a:gdLst/>
              <a:ahLst/>
              <a:cxnLst/>
              <a:rect l="l" t="t" r="r" b="b"/>
              <a:pathLst>
                <a:path w="80645" h="139700">
                  <a:moveTo>
                    <a:pt x="80657" y="0"/>
                  </a:moveTo>
                  <a:lnTo>
                    <a:pt x="0" y="0"/>
                  </a:lnTo>
                  <a:lnTo>
                    <a:pt x="0" y="139700"/>
                  </a:lnTo>
                  <a:lnTo>
                    <a:pt x="80657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50" name="object 105"/>
            <p:cNvSpPr/>
            <p:nvPr/>
          </p:nvSpPr>
          <p:spPr>
            <a:xfrm>
              <a:off x="8093810" y="8182126"/>
              <a:ext cx="80645" cy="140335"/>
            </a:xfrm>
            <a:custGeom>
              <a:avLst/>
              <a:gdLst/>
              <a:ahLst/>
              <a:cxnLst/>
              <a:rect l="l" t="t" r="r" b="b"/>
              <a:pathLst>
                <a:path w="80645" h="140334">
                  <a:moveTo>
                    <a:pt x="0" y="0"/>
                  </a:moveTo>
                  <a:lnTo>
                    <a:pt x="0" y="139763"/>
                  </a:lnTo>
                  <a:lnTo>
                    <a:pt x="80657" y="139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65" name="object 120"/>
            <p:cNvSpPr/>
            <p:nvPr/>
          </p:nvSpPr>
          <p:spPr>
            <a:xfrm>
              <a:off x="8093810" y="8321878"/>
              <a:ext cx="80645" cy="139700"/>
            </a:xfrm>
            <a:custGeom>
              <a:avLst/>
              <a:gdLst/>
              <a:ahLst/>
              <a:cxnLst/>
              <a:rect l="l" t="t" r="r" b="b"/>
              <a:pathLst>
                <a:path w="80645" h="139700">
                  <a:moveTo>
                    <a:pt x="80657" y="0"/>
                  </a:moveTo>
                  <a:lnTo>
                    <a:pt x="0" y="0"/>
                  </a:lnTo>
                  <a:lnTo>
                    <a:pt x="0" y="139687"/>
                  </a:lnTo>
                  <a:lnTo>
                    <a:pt x="80657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80" name="object 135"/>
            <p:cNvSpPr/>
            <p:nvPr/>
          </p:nvSpPr>
          <p:spPr>
            <a:xfrm>
              <a:off x="8093810" y="10409711"/>
              <a:ext cx="80645" cy="139700"/>
            </a:xfrm>
            <a:custGeom>
              <a:avLst/>
              <a:gdLst/>
              <a:ahLst/>
              <a:cxnLst/>
              <a:rect l="l" t="t" r="r" b="b"/>
              <a:pathLst>
                <a:path w="80645" h="139700">
                  <a:moveTo>
                    <a:pt x="0" y="0"/>
                  </a:moveTo>
                  <a:lnTo>
                    <a:pt x="0" y="139699"/>
                  </a:lnTo>
                  <a:lnTo>
                    <a:pt x="80657" y="139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95" name="object 150"/>
            <p:cNvSpPr/>
            <p:nvPr/>
          </p:nvSpPr>
          <p:spPr>
            <a:xfrm>
              <a:off x="8093810" y="10549401"/>
              <a:ext cx="80645" cy="140335"/>
            </a:xfrm>
            <a:custGeom>
              <a:avLst/>
              <a:gdLst/>
              <a:ahLst/>
              <a:cxnLst/>
              <a:rect l="l" t="t" r="r" b="b"/>
              <a:pathLst>
                <a:path w="80645" h="140334">
                  <a:moveTo>
                    <a:pt x="80657" y="0"/>
                  </a:moveTo>
                  <a:lnTo>
                    <a:pt x="0" y="0"/>
                  </a:lnTo>
                  <a:lnTo>
                    <a:pt x="0" y="139763"/>
                  </a:lnTo>
                  <a:lnTo>
                    <a:pt x="80657" y="0"/>
                  </a:lnTo>
                  <a:close/>
                </a:path>
              </a:pathLst>
            </a:custGeom>
            <a:solidFill>
              <a:srgbClr val="F2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96" name="object 151"/>
            <p:cNvSpPr/>
            <p:nvPr/>
          </p:nvSpPr>
          <p:spPr>
            <a:xfrm>
              <a:off x="8093810" y="10549417"/>
              <a:ext cx="225425" cy="250825"/>
            </a:xfrm>
            <a:custGeom>
              <a:avLst/>
              <a:gdLst/>
              <a:ahLst/>
              <a:cxnLst/>
              <a:rect l="l" t="t" r="r" b="b"/>
              <a:pathLst>
                <a:path w="225425" h="250825">
                  <a:moveTo>
                    <a:pt x="80657" y="0"/>
                  </a:moveTo>
                  <a:lnTo>
                    <a:pt x="0" y="139763"/>
                  </a:lnTo>
                  <a:lnTo>
                    <a:pt x="0" y="250583"/>
                  </a:lnTo>
                  <a:lnTo>
                    <a:pt x="225285" y="250583"/>
                  </a:lnTo>
                  <a:lnTo>
                    <a:pt x="80657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" name="object 2"/>
            <p:cNvSpPr/>
            <p:nvPr/>
          </p:nvSpPr>
          <p:spPr>
            <a:xfrm>
              <a:off x="0" y="0"/>
              <a:ext cx="343535" cy="525780"/>
            </a:xfrm>
            <a:custGeom>
              <a:avLst/>
              <a:gdLst/>
              <a:ahLst/>
              <a:cxnLst/>
              <a:rect l="l" t="t" r="r" b="b"/>
              <a:pathLst>
                <a:path w="343535" h="525780">
                  <a:moveTo>
                    <a:pt x="39624" y="0"/>
                  </a:moveTo>
                  <a:lnTo>
                    <a:pt x="0" y="0"/>
                  </a:lnTo>
                  <a:lnTo>
                    <a:pt x="0" y="525627"/>
                  </a:lnTo>
                  <a:lnTo>
                    <a:pt x="343141" y="525627"/>
                  </a:lnTo>
                  <a:lnTo>
                    <a:pt x="39624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" name="object 3"/>
            <p:cNvSpPr/>
            <p:nvPr/>
          </p:nvSpPr>
          <p:spPr>
            <a:xfrm>
              <a:off x="39617" y="0"/>
              <a:ext cx="607060" cy="525780"/>
            </a:xfrm>
            <a:custGeom>
              <a:avLst/>
              <a:gdLst/>
              <a:ahLst/>
              <a:cxnLst/>
              <a:rect l="l" t="t" r="r" b="b"/>
              <a:pathLst>
                <a:path w="607060" h="525780">
                  <a:moveTo>
                    <a:pt x="607047" y="0"/>
                  </a:moveTo>
                  <a:lnTo>
                    <a:pt x="0" y="0"/>
                  </a:lnTo>
                  <a:lnTo>
                    <a:pt x="303517" y="525627"/>
                  </a:lnTo>
                  <a:lnTo>
                    <a:pt x="607047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343152" y="0"/>
              <a:ext cx="1286510" cy="525780"/>
            </a:xfrm>
            <a:custGeom>
              <a:avLst/>
              <a:gdLst/>
              <a:ahLst/>
              <a:cxnLst/>
              <a:rect l="l" t="t" r="r" b="b"/>
              <a:pathLst>
                <a:path w="1286510" h="525780">
                  <a:moveTo>
                    <a:pt x="982687" y="0"/>
                  </a:moveTo>
                  <a:lnTo>
                    <a:pt x="303517" y="0"/>
                  </a:lnTo>
                  <a:lnTo>
                    <a:pt x="0" y="525627"/>
                  </a:lnTo>
                  <a:lnTo>
                    <a:pt x="1286205" y="525627"/>
                  </a:lnTo>
                  <a:lnTo>
                    <a:pt x="982687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325841" y="0"/>
              <a:ext cx="607060" cy="525780"/>
            </a:xfrm>
            <a:custGeom>
              <a:avLst/>
              <a:gdLst/>
              <a:ahLst/>
              <a:cxnLst/>
              <a:rect l="l" t="t" r="r" b="b"/>
              <a:pathLst>
                <a:path w="607060" h="525780">
                  <a:moveTo>
                    <a:pt x="607047" y="0"/>
                  </a:moveTo>
                  <a:lnTo>
                    <a:pt x="0" y="0"/>
                  </a:lnTo>
                  <a:lnTo>
                    <a:pt x="303530" y="525627"/>
                  </a:lnTo>
                  <a:lnTo>
                    <a:pt x="607047" y="0"/>
                  </a:lnTo>
                  <a:close/>
                </a:path>
              </a:pathLst>
            </a:custGeom>
            <a:solidFill>
              <a:srgbClr val="F2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1629346" y="0"/>
              <a:ext cx="1286510" cy="525780"/>
            </a:xfrm>
            <a:custGeom>
              <a:avLst/>
              <a:gdLst/>
              <a:ahLst/>
              <a:cxnLst/>
              <a:rect l="l" t="t" r="r" b="b"/>
              <a:pathLst>
                <a:path w="1286510" h="525780">
                  <a:moveTo>
                    <a:pt x="982738" y="0"/>
                  </a:moveTo>
                  <a:lnTo>
                    <a:pt x="303530" y="0"/>
                  </a:lnTo>
                  <a:lnTo>
                    <a:pt x="0" y="525627"/>
                  </a:lnTo>
                  <a:lnTo>
                    <a:pt x="1286243" y="525627"/>
                  </a:lnTo>
                  <a:lnTo>
                    <a:pt x="982738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2612047" y="0"/>
              <a:ext cx="607060" cy="525780"/>
            </a:xfrm>
            <a:custGeom>
              <a:avLst/>
              <a:gdLst/>
              <a:ahLst/>
              <a:cxnLst/>
              <a:rect l="l" t="t" r="r" b="b"/>
              <a:pathLst>
                <a:path w="607060" h="525780">
                  <a:moveTo>
                    <a:pt x="607047" y="0"/>
                  </a:moveTo>
                  <a:lnTo>
                    <a:pt x="0" y="0"/>
                  </a:lnTo>
                  <a:lnTo>
                    <a:pt x="303530" y="525627"/>
                  </a:lnTo>
                  <a:lnTo>
                    <a:pt x="607047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2915602" y="0"/>
              <a:ext cx="1286510" cy="525780"/>
            </a:xfrm>
            <a:custGeom>
              <a:avLst/>
              <a:gdLst/>
              <a:ahLst/>
              <a:cxnLst/>
              <a:rect l="l" t="t" r="r" b="b"/>
              <a:pathLst>
                <a:path w="1286510" h="525780">
                  <a:moveTo>
                    <a:pt x="982840" y="0"/>
                  </a:moveTo>
                  <a:lnTo>
                    <a:pt x="303504" y="0"/>
                  </a:lnTo>
                  <a:lnTo>
                    <a:pt x="0" y="525627"/>
                  </a:lnTo>
                  <a:lnTo>
                    <a:pt x="1286497" y="525627"/>
                  </a:lnTo>
                  <a:lnTo>
                    <a:pt x="982840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3898442" y="0"/>
              <a:ext cx="607695" cy="525780"/>
            </a:xfrm>
            <a:custGeom>
              <a:avLst/>
              <a:gdLst/>
              <a:ahLst/>
              <a:cxnLst/>
              <a:rect l="l" t="t" r="r" b="b"/>
              <a:pathLst>
                <a:path w="607695" h="525780">
                  <a:moveTo>
                    <a:pt x="607148" y="0"/>
                  </a:moveTo>
                  <a:lnTo>
                    <a:pt x="0" y="0"/>
                  </a:lnTo>
                  <a:lnTo>
                    <a:pt x="303644" y="525627"/>
                  </a:lnTo>
                  <a:lnTo>
                    <a:pt x="607148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4202086" y="0"/>
              <a:ext cx="1286510" cy="525780"/>
            </a:xfrm>
            <a:custGeom>
              <a:avLst/>
              <a:gdLst/>
              <a:ahLst/>
              <a:cxnLst/>
              <a:rect l="l" t="t" r="r" b="b"/>
              <a:pathLst>
                <a:path w="1286510" h="525780">
                  <a:moveTo>
                    <a:pt x="982687" y="0"/>
                  </a:moveTo>
                  <a:lnTo>
                    <a:pt x="303504" y="0"/>
                  </a:lnTo>
                  <a:lnTo>
                    <a:pt x="0" y="525627"/>
                  </a:lnTo>
                  <a:lnTo>
                    <a:pt x="1286217" y="525627"/>
                  </a:lnTo>
                  <a:lnTo>
                    <a:pt x="982687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5184762" y="0"/>
              <a:ext cx="607060" cy="525780"/>
            </a:xfrm>
            <a:custGeom>
              <a:avLst/>
              <a:gdLst/>
              <a:ahLst/>
              <a:cxnLst/>
              <a:rect l="l" t="t" r="r" b="b"/>
              <a:pathLst>
                <a:path w="607060" h="525780">
                  <a:moveTo>
                    <a:pt x="607034" y="0"/>
                  </a:moveTo>
                  <a:lnTo>
                    <a:pt x="0" y="0"/>
                  </a:lnTo>
                  <a:lnTo>
                    <a:pt x="303517" y="525627"/>
                  </a:lnTo>
                  <a:lnTo>
                    <a:pt x="607034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5488317" y="0"/>
              <a:ext cx="1286510" cy="525780"/>
            </a:xfrm>
            <a:custGeom>
              <a:avLst/>
              <a:gdLst/>
              <a:ahLst/>
              <a:cxnLst/>
              <a:rect l="l" t="t" r="r" b="b"/>
              <a:pathLst>
                <a:path w="1286509" h="525780">
                  <a:moveTo>
                    <a:pt x="982662" y="0"/>
                  </a:moveTo>
                  <a:lnTo>
                    <a:pt x="303491" y="0"/>
                  </a:lnTo>
                  <a:lnTo>
                    <a:pt x="0" y="525627"/>
                  </a:lnTo>
                  <a:lnTo>
                    <a:pt x="1286179" y="525627"/>
                  </a:lnTo>
                  <a:lnTo>
                    <a:pt x="982662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6470980" y="0"/>
              <a:ext cx="607060" cy="525780"/>
            </a:xfrm>
            <a:custGeom>
              <a:avLst/>
              <a:gdLst/>
              <a:ahLst/>
              <a:cxnLst/>
              <a:rect l="l" t="t" r="r" b="b"/>
              <a:pathLst>
                <a:path w="607059" h="525780">
                  <a:moveTo>
                    <a:pt x="607034" y="0"/>
                  </a:moveTo>
                  <a:lnTo>
                    <a:pt x="0" y="0"/>
                  </a:lnTo>
                  <a:lnTo>
                    <a:pt x="303504" y="525627"/>
                  </a:lnTo>
                  <a:lnTo>
                    <a:pt x="607034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6774497" y="0"/>
              <a:ext cx="1286510" cy="525780"/>
            </a:xfrm>
            <a:custGeom>
              <a:avLst/>
              <a:gdLst/>
              <a:ahLst/>
              <a:cxnLst/>
              <a:rect l="l" t="t" r="r" b="b"/>
              <a:pathLst>
                <a:path w="1286509" h="525780">
                  <a:moveTo>
                    <a:pt x="982853" y="0"/>
                  </a:moveTo>
                  <a:lnTo>
                    <a:pt x="303517" y="0"/>
                  </a:lnTo>
                  <a:lnTo>
                    <a:pt x="0" y="525627"/>
                  </a:lnTo>
                  <a:lnTo>
                    <a:pt x="1286510" y="525627"/>
                  </a:lnTo>
                  <a:lnTo>
                    <a:pt x="982853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0" y="525640"/>
              <a:ext cx="343535" cy="594360"/>
            </a:xfrm>
            <a:custGeom>
              <a:avLst/>
              <a:gdLst/>
              <a:ahLst/>
              <a:cxnLst/>
              <a:rect l="l" t="t" r="r" b="b"/>
              <a:pathLst>
                <a:path w="343535" h="594360">
                  <a:moveTo>
                    <a:pt x="343141" y="0"/>
                  </a:moveTo>
                  <a:lnTo>
                    <a:pt x="0" y="0"/>
                  </a:lnTo>
                  <a:lnTo>
                    <a:pt x="0" y="594271"/>
                  </a:lnTo>
                  <a:lnTo>
                    <a:pt x="343141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0" y="525640"/>
              <a:ext cx="986790" cy="1113790"/>
            </a:xfrm>
            <a:custGeom>
              <a:avLst/>
              <a:gdLst/>
              <a:ahLst/>
              <a:cxnLst/>
              <a:rect l="l" t="t" r="r" b="b"/>
              <a:pathLst>
                <a:path w="986790" h="1113789">
                  <a:moveTo>
                    <a:pt x="343154" y="0"/>
                  </a:moveTo>
                  <a:lnTo>
                    <a:pt x="0" y="594271"/>
                  </a:lnTo>
                  <a:lnTo>
                    <a:pt x="0" y="1113764"/>
                  </a:lnTo>
                  <a:lnTo>
                    <a:pt x="986256" y="1113764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F5F5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343141" y="5256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1286205" y="0"/>
                  </a:moveTo>
                  <a:lnTo>
                    <a:pt x="0" y="0"/>
                  </a:lnTo>
                  <a:lnTo>
                    <a:pt x="643115" y="1113777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986267" y="5256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643089" y="0"/>
                  </a:moveTo>
                  <a:lnTo>
                    <a:pt x="0" y="1113764"/>
                  </a:lnTo>
                  <a:lnTo>
                    <a:pt x="1286167" y="1113764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1629359" y="5256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1286230" y="0"/>
                  </a:moveTo>
                  <a:lnTo>
                    <a:pt x="0" y="0"/>
                  </a:lnTo>
                  <a:lnTo>
                    <a:pt x="643077" y="1113777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5F5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2272449" y="5256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643153" y="0"/>
                  </a:moveTo>
                  <a:lnTo>
                    <a:pt x="0" y="1113764"/>
                  </a:lnTo>
                  <a:lnTo>
                    <a:pt x="1286243" y="1113764"/>
                  </a:lnTo>
                  <a:lnTo>
                    <a:pt x="643153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2915589" y="5256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1286484" y="0"/>
                  </a:moveTo>
                  <a:lnTo>
                    <a:pt x="0" y="0"/>
                  </a:lnTo>
                  <a:lnTo>
                    <a:pt x="643102" y="1113777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3558692" y="5256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643382" y="0"/>
                  </a:moveTo>
                  <a:lnTo>
                    <a:pt x="0" y="1113764"/>
                  </a:lnTo>
                  <a:lnTo>
                    <a:pt x="1286471" y="1113764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4202086" y="5256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1286205" y="0"/>
                  </a:moveTo>
                  <a:lnTo>
                    <a:pt x="0" y="0"/>
                  </a:lnTo>
                  <a:lnTo>
                    <a:pt x="643077" y="1113777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4845164" y="5256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643128" y="0"/>
                  </a:moveTo>
                  <a:lnTo>
                    <a:pt x="0" y="1113764"/>
                  </a:lnTo>
                  <a:lnTo>
                    <a:pt x="1286205" y="1113764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5488304" y="5256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89">
                  <a:moveTo>
                    <a:pt x="1286179" y="0"/>
                  </a:moveTo>
                  <a:lnTo>
                    <a:pt x="0" y="0"/>
                  </a:lnTo>
                  <a:lnTo>
                    <a:pt x="643089" y="1113777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28"/>
            <p:cNvSpPr/>
            <p:nvPr/>
          </p:nvSpPr>
          <p:spPr>
            <a:xfrm>
              <a:off x="6131394" y="5256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89">
                  <a:moveTo>
                    <a:pt x="643089" y="0"/>
                  </a:moveTo>
                  <a:lnTo>
                    <a:pt x="0" y="1113764"/>
                  </a:lnTo>
                  <a:lnTo>
                    <a:pt x="1286205" y="1113764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6774484" y="5256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89">
                  <a:moveTo>
                    <a:pt x="1286509" y="0"/>
                  </a:moveTo>
                  <a:lnTo>
                    <a:pt x="0" y="0"/>
                  </a:lnTo>
                  <a:lnTo>
                    <a:pt x="643127" y="1113777"/>
                  </a:lnTo>
                  <a:lnTo>
                    <a:pt x="1286509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7417613" y="525627"/>
              <a:ext cx="682625" cy="1113790"/>
            </a:xfrm>
            <a:custGeom>
              <a:avLst/>
              <a:gdLst/>
              <a:ahLst/>
              <a:cxnLst/>
              <a:rect l="l" t="t" r="r" b="b"/>
              <a:pathLst>
                <a:path w="682625" h="1113789">
                  <a:moveTo>
                    <a:pt x="643369" y="0"/>
                  </a:moveTo>
                  <a:lnTo>
                    <a:pt x="0" y="1113764"/>
                  </a:lnTo>
                  <a:lnTo>
                    <a:pt x="682383" y="1113764"/>
                  </a:lnTo>
                  <a:lnTo>
                    <a:pt x="682383" y="67589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32"/>
            <p:cNvSpPr/>
            <p:nvPr/>
          </p:nvSpPr>
          <p:spPr>
            <a:xfrm>
              <a:off x="0" y="2159177"/>
              <a:ext cx="343535" cy="594995"/>
            </a:xfrm>
            <a:custGeom>
              <a:avLst/>
              <a:gdLst/>
              <a:ahLst/>
              <a:cxnLst/>
              <a:rect l="l" t="t" r="r" b="b"/>
              <a:pathLst>
                <a:path w="343535" h="594994">
                  <a:moveTo>
                    <a:pt x="0" y="0"/>
                  </a:moveTo>
                  <a:lnTo>
                    <a:pt x="0" y="594563"/>
                  </a:lnTo>
                  <a:lnTo>
                    <a:pt x="343141" y="5945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0" y="1639391"/>
              <a:ext cx="986790" cy="1114425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986269" y="0"/>
                  </a:moveTo>
                  <a:lnTo>
                    <a:pt x="0" y="0"/>
                  </a:lnTo>
                  <a:lnTo>
                    <a:pt x="0" y="519760"/>
                  </a:lnTo>
                  <a:lnTo>
                    <a:pt x="343141" y="1114348"/>
                  </a:lnTo>
                  <a:lnTo>
                    <a:pt x="98626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34"/>
            <p:cNvSpPr/>
            <p:nvPr/>
          </p:nvSpPr>
          <p:spPr>
            <a:xfrm>
              <a:off x="343142" y="1639430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986269" y="1639404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3089" y="1114336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1629346" y="1639430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1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8F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2272449" y="1639404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43" y="0"/>
                  </a:moveTo>
                  <a:lnTo>
                    <a:pt x="0" y="0"/>
                  </a:lnTo>
                  <a:lnTo>
                    <a:pt x="643127" y="1114336"/>
                  </a:lnTo>
                  <a:lnTo>
                    <a:pt x="1286243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2915589" y="1639430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15" y="0"/>
                  </a:moveTo>
                  <a:lnTo>
                    <a:pt x="0" y="1114310"/>
                  </a:lnTo>
                  <a:lnTo>
                    <a:pt x="1286484" y="1114310"/>
                  </a:lnTo>
                  <a:lnTo>
                    <a:pt x="643115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3558692" y="1639404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71" y="0"/>
                  </a:moveTo>
                  <a:lnTo>
                    <a:pt x="0" y="0"/>
                  </a:lnTo>
                  <a:lnTo>
                    <a:pt x="643382" y="1114336"/>
                  </a:lnTo>
                  <a:lnTo>
                    <a:pt x="1286471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40"/>
            <p:cNvSpPr/>
            <p:nvPr/>
          </p:nvSpPr>
          <p:spPr>
            <a:xfrm>
              <a:off x="4202074" y="1639430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1" name="object 41"/>
            <p:cNvSpPr/>
            <p:nvPr/>
          </p:nvSpPr>
          <p:spPr>
            <a:xfrm>
              <a:off x="4845164" y="1639404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115" y="1114336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2" name="object 42"/>
            <p:cNvSpPr/>
            <p:nvPr/>
          </p:nvSpPr>
          <p:spPr>
            <a:xfrm>
              <a:off x="5488292" y="1639430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15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115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6131407" y="1639404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05" y="0"/>
                  </a:moveTo>
                  <a:lnTo>
                    <a:pt x="0" y="0"/>
                  </a:lnTo>
                  <a:lnTo>
                    <a:pt x="643064" y="1114336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F2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4" name="object 44"/>
            <p:cNvSpPr/>
            <p:nvPr/>
          </p:nvSpPr>
          <p:spPr>
            <a:xfrm>
              <a:off x="6774484" y="1639430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5" name="object 45"/>
            <p:cNvSpPr/>
            <p:nvPr/>
          </p:nvSpPr>
          <p:spPr>
            <a:xfrm>
              <a:off x="7417625" y="1639391"/>
              <a:ext cx="682625" cy="1114425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82371" y="0"/>
                  </a:moveTo>
                  <a:lnTo>
                    <a:pt x="0" y="0"/>
                  </a:lnTo>
                  <a:lnTo>
                    <a:pt x="643369" y="1114348"/>
                  </a:lnTo>
                  <a:lnTo>
                    <a:pt x="682371" y="1046746"/>
                  </a:lnTo>
                  <a:lnTo>
                    <a:pt x="68237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7" name="object 47"/>
            <p:cNvSpPr/>
            <p:nvPr/>
          </p:nvSpPr>
          <p:spPr>
            <a:xfrm>
              <a:off x="0" y="2753740"/>
              <a:ext cx="343535" cy="594360"/>
            </a:xfrm>
            <a:custGeom>
              <a:avLst/>
              <a:gdLst/>
              <a:ahLst/>
              <a:cxnLst/>
              <a:rect l="l" t="t" r="r" b="b"/>
              <a:pathLst>
                <a:path w="343535" h="594360">
                  <a:moveTo>
                    <a:pt x="343141" y="0"/>
                  </a:moveTo>
                  <a:lnTo>
                    <a:pt x="0" y="0"/>
                  </a:lnTo>
                  <a:lnTo>
                    <a:pt x="0" y="594245"/>
                  </a:lnTo>
                  <a:lnTo>
                    <a:pt x="343141" y="0"/>
                  </a:lnTo>
                  <a:close/>
                </a:path>
              </a:pathLst>
            </a:custGeom>
            <a:solidFill>
              <a:srgbClr val="F1F6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8" name="object 48"/>
            <p:cNvSpPr/>
            <p:nvPr/>
          </p:nvSpPr>
          <p:spPr>
            <a:xfrm>
              <a:off x="0" y="2753740"/>
              <a:ext cx="986790" cy="1113790"/>
            </a:xfrm>
            <a:custGeom>
              <a:avLst/>
              <a:gdLst/>
              <a:ahLst/>
              <a:cxnLst/>
              <a:rect l="l" t="t" r="r" b="b"/>
              <a:pathLst>
                <a:path w="986790" h="1113789">
                  <a:moveTo>
                    <a:pt x="343154" y="0"/>
                  </a:moveTo>
                  <a:lnTo>
                    <a:pt x="0" y="594258"/>
                  </a:lnTo>
                  <a:lnTo>
                    <a:pt x="0" y="1113739"/>
                  </a:lnTo>
                  <a:lnTo>
                    <a:pt x="986256" y="1113739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343141" y="27537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1286205" y="0"/>
                  </a:moveTo>
                  <a:lnTo>
                    <a:pt x="0" y="0"/>
                  </a:lnTo>
                  <a:lnTo>
                    <a:pt x="643115" y="1113739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FDFDFE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50" name="object 50"/>
            <p:cNvSpPr/>
            <p:nvPr/>
          </p:nvSpPr>
          <p:spPr>
            <a:xfrm>
              <a:off x="986267" y="27537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643089" y="0"/>
                  </a:moveTo>
                  <a:lnTo>
                    <a:pt x="0" y="1113739"/>
                  </a:lnTo>
                  <a:lnTo>
                    <a:pt x="1286167" y="1113739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51" name="object 51"/>
            <p:cNvSpPr/>
            <p:nvPr/>
          </p:nvSpPr>
          <p:spPr>
            <a:xfrm>
              <a:off x="1629359" y="27537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1286230" y="0"/>
                  </a:moveTo>
                  <a:lnTo>
                    <a:pt x="0" y="0"/>
                  </a:lnTo>
                  <a:lnTo>
                    <a:pt x="643077" y="1113739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2272449" y="27537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643153" y="0"/>
                  </a:moveTo>
                  <a:lnTo>
                    <a:pt x="0" y="1113739"/>
                  </a:lnTo>
                  <a:lnTo>
                    <a:pt x="1286243" y="1113739"/>
                  </a:lnTo>
                  <a:lnTo>
                    <a:pt x="643153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53" name="object 53"/>
            <p:cNvSpPr/>
            <p:nvPr/>
          </p:nvSpPr>
          <p:spPr>
            <a:xfrm>
              <a:off x="2915589" y="27537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1286484" y="0"/>
                  </a:moveTo>
                  <a:lnTo>
                    <a:pt x="0" y="0"/>
                  </a:lnTo>
                  <a:lnTo>
                    <a:pt x="643102" y="1113739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54" name="object 54"/>
            <p:cNvSpPr/>
            <p:nvPr/>
          </p:nvSpPr>
          <p:spPr>
            <a:xfrm>
              <a:off x="3558692" y="27537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643382" y="0"/>
                  </a:moveTo>
                  <a:lnTo>
                    <a:pt x="0" y="1113739"/>
                  </a:lnTo>
                  <a:lnTo>
                    <a:pt x="1286471" y="1113739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55" name="object 55"/>
            <p:cNvSpPr/>
            <p:nvPr/>
          </p:nvSpPr>
          <p:spPr>
            <a:xfrm>
              <a:off x="4202086" y="27537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1286205" y="0"/>
                  </a:moveTo>
                  <a:lnTo>
                    <a:pt x="0" y="0"/>
                  </a:lnTo>
                  <a:lnTo>
                    <a:pt x="643077" y="1113739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56" name="object 56"/>
            <p:cNvSpPr/>
            <p:nvPr/>
          </p:nvSpPr>
          <p:spPr>
            <a:xfrm>
              <a:off x="4845164" y="27537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643128" y="0"/>
                  </a:moveTo>
                  <a:lnTo>
                    <a:pt x="0" y="1113739"/>
                  </a:lnTo>
                  <a:lnTo>
                    <a:pt x="1286205" y="1113739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5488304" y="27537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89">
                  <a:moveTo>
                    <a:pt x="1286179" y="0"/>
                  </a:moveTo>
                  <a:lnTo>
                    <a:pt x="0" y="0"/>
                  </a:lnTo>
                  <a:lnTo>
                    <a:pt x="643089" y="1113739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6131394" y="27537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89">
                  <a:moveTo>
                    <a:pt x="643089" y="0"/>
                  </a:moveTo>
                  <a:lnTo>
                    <a:pt x="0" y="1113739"/>
                  </a:lnTo>
                  <a:lnTo>
                    <a:pt x="1286205" y="1113739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6774484" y="275374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89">
                  <a:moveTo>
                    <a:pt x="1286509" y="0"/>
                  </a:moveTo>
                  <a:lnTo>
                    <a:pt x="0" y="0"/>
                  </a:lnTo>
                  <a:lnTo>
                    <a:pt x="643127" y="1113739"/>
                  </a:lnTo>
                  <a:lnTo>
                    <a:pt x="128650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7417613" y="2753740"/>
              <a:ext cx="682625" cy="1113790"/>
            </a:xfrm>
            <a:custGeom>
              <a:avLst/>
              <a:gdLst/>
              <a:ahLst/>
              <a:cxnLst/>
              <a:rect l="l" t="t" r="r" b="b"/>
              <a:pathLst>
                <a:path w="682625" h="1113789">
                  <a:moveTo>
                    <a:pt x="643369" y="0"/>
                  </a:moveTo>
                  <a:lnTo>
                    <a:pt x="0" y="1113739"/>
                  </a:lnTo>
                  <a:lnTo>
                    <a:pt x="682383" y="1113739"/>
                  </a:lnTo>
                  <a:lnTo>
                    <a:pt x="682383" y="67589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0" y="4386998"/>
              <a:ext cx="343535" cy="594360"/>
            </a:xfrm>
            <a:custGeom>
              <a:avLst/>
              <a:gdLst/>
              <a:ahLst/>
              <a:cxnLst/>
              <a:rect l="l" t="t" r="r" b="b"/>
              <a:pathLst>
                <a:path w="343535" h="594360">
                  <a:moveTo>
                    <a:pt x="0" y="0"/>
                  </a:moveTo>
                  <a:lnTo>
                    <a:pt x="0" y="594258"/>
                  </a:lnTo>
                  <a:lnTo>
                    <a:pt x="343141" y="594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DCE4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0" y="3867479"/>
              <a:ext cx="986790" cy="1113790"/>
            </a:xfrm>
            <a:custGeom>
              <a:avLst/>
              <a:gdLst/>
              <a:ahLst/>
              <a:cxnLst/>
              <a:rect l="l" t="t" r="r" b="b"/>
              <a:pathLst>
                <a:path w="986790" h="1113789">
                  <a:moveTo>
                    <a:pt x="986269" y="0"/>
                  </a:moveTo>
                  <a:lnTo>
                    <a:pt x="0" y="0"/>
                  </a:lnTo>
                  <a:lnTo>
                    <a:pt x="0" y="519493"/>
                  </a:lnTo>
                  <a:lnTo>
                    <a:pt x="343141" y="1113764"/>
                  </a:lnTo>
                  <a:lnTo>
                    <a:pt x="986269" y="0"/>
                  </a:lnTo>
                  <a:close/>
                </a:path>
              </a:pathLst>
            </a:custGeom>
            <a:solidFill>
              <a:srgbClr val="DDEEE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64" name="object 64"/>
            <p:cNvSpPr/>
            <p:nvPr/>
          </p:nvSpPr>
          <p:spPr>
            <a:xfrm>
              <a:off x="343142" y="3867479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643128" y="0"/>
                  </a:moveTo>
                  <a:lnTo>
                    <a:pt x="0" y="1113764"/>
                  </a:lnTo>
                  <a:lnTo>
                    <a:pt x="1286205" y="1113764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1F8F4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65" name="object 65"/>
            <p:cNvSpPr/>
            <p:nvPr/>
          </p:nvSpPr>
          <p:spPr>
            <a:xfrm>
              <a:off x="986269" y="3867479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1286179" y="0"/>
                  </a:moveTo>
                  <a:lnTo>
                    <a:pt x="0" y="0"/>
                  </a:lnTo>
                  <a:lnTo>
                    <a:pt x="643089" y="1113764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F1F6F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66" name="object 66"/>
            <p:cNvSpPr/>
            <p:nvPr/>
          </p:nvSpPr>
          <p:spPr>
            <a:xfrm>
              <a:off x="1629346" y="3867479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643089" y="0"/>
                  </a:moveTo>
                  <a:lnTo>
                    <a:pt x="0" y="1113764"/>
                  </a:lnTo>
                  <a:lnTo>
                    <a:pt x="1286217" y="1113764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DFDFE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67" name="object 67"/>
            <p:cNvSpPr/>
            <p:nvPr/>
          </p:nvSpPr>
          <p:spPr>
            <a:xfrm>
              <a:off x="2272449" y="3867479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1286243" y="0"/>
                  </a:moveTo>
                  <a:lnTo>
                    <a:pt x="0" y="0"/>
                  </a:lnTo>
                  <a:lnTo>
                    <a:pt x="643127" y="1113764"/>
                  </a:lnTo>
                  <a:lnTo>
                    <a:pt x="1286243" y="0"/>
                  </a:lnTo>
                  <a:close/>
                </a:path>
              </a:pathLst>
            </a:custGeom>
            <a:solidFill>
              <a:srgbClr val="FDFDFE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68" name="object 68"/>
            <p:cNvSpPr/>
            <p:nvPr/>
          </p:nvSpPr>
          <p:spPr>
            <a:xfrm>
              <a:off x="2915589" y="3867479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643115" y="0"/>
                  </a:moveTo>
                  <a:lnTo>
                    <a:pt x="0" y="1113764"/>
                  </a:lnTo>
                  <a:lnTo>
                    <a:pt x="1286484" y="1113764"/>
                  </a:lnTo>
                  <a:lnTo>
                    <a:pt x="643115" y="0"/>
                  </a:lnTo>
                  <a:close/>
                </a:path>
              </a:pathLst>
            </a:custGeom>
            <a:solidFill>
              <a:srgbClr val="FDFDFE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69" name="object 69"/>
            <p:cNvSpPr/>
            <p:nvPr/>
          </p:nvSpPr>
          <p:spPr>
            <a:xfrm>
              <a:off x="3558692" y="3867479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1286471" y="0"/>
                  </a:moveTo>
                  <a:lnTo>
                    <a:pt x="0" y="0"/>
                  </a:lnTo>
                  <a:lnTo>
                    <a:pt x="643382" y="1113764"/>
                  </a:lnTo>
                  <a:lnTo>
                    <a:pt x="1286471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70" name="object 70"/>
            <p:cNvSpPr/>
            <p:nvPr/>
          </p:nvSpPr>
          <p:spPr>
            <a:xfrm>
              <a:off x="4202074" y="3867479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643089" y="0"/>
                  </a:moveTo>
                  <a:lnTo>
                    <a:pt x="0" y="1113764"/>
                  </a:lnTo>
                  <a:lnTo>
                    <a:pt x="1286205" y="1113764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71" name="object 71"/>
            <p:cNvSpPr/>
            <p:nvPr/>
          </p:nvSpPr>
          <p:spPr>
            <a:xfrm>
              <a:off x="4845164" y="3867479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89">
                  <a:moveTo>
                    <a:pt x="1286230" y="0"/>
                  </a:moveTo>
                  <a:lnTo>
                    <a:pt x="0" y="0"/>
                  </a:lnTo>
                  <a:lnTo>
                    <a:pt x="643115" y="1113764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72" name="object 72"/>
            <p:cNvSpPr/>
            <p:nvPr/>
          </p:nvSpPr>
          <p:spPr>
            <a:xfrm>
              <a:off x="5488292" y="3867479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89">
                  <a:moveTo>
                    <a:pt x="643115" y="0"/>
                  </a:moveTo>
                  <a:lnTo>
                    <a:pt x="0" y="1113764"/>
                  </a:lnTo>
                  <a:lnTo>
                    <a:pt x="1286179" y="1113764"/>
                  </a:lnTo>
                  <a:lnTo>
                    <a:pt x="643115" y="0"/>
                  </a:lnTo>
                  <a:close/>
                </a:path>
              </a:pathLst>
            </a:custGeom>
            <a:solidFill>
              <a:srgbClr val="F7F8F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73" name="object 73"/>
            <p:cNvSpPr/>
            <p:nvPr/>
          </p:nvSpPr>
          <p:spPr>
            <a:xfrm>
              <a:off x="6131407" y="3867479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89">
                  <a:moveTo>
                    <a:pt x="1286205" y="0"/>
                  </a:moveTo>
                  <a:lnTo>
                    <a:pt x="0" y="0"/>
                  </a:lnTo>
                  <a:lnTo>
                    <a:pt x="643064" y="1113764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74" name="object 74"/>
            <p:cNvSpPr/>
            <p:nvPr/>
          </p:nvSpPr>
          <p:spPr>
            <a:xfrm>
              <a:off x="6774484" y="3867479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89">
                  <a:moveTo>
                    <a:pt x="643128" y="0"/>
                  </a:moveTo>
                  <a:lnTo>
                    <a:pt x="0" y="1113764"/>
                  </a:lnTo>
                  <a:lnTo>
                    <a:pt x="1286510" y="1113764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75" name="object 75"/>
            <p:cNvSpPr/>
            <p:nvPr/>
          </p:nvSpPr>
          <p:spPr>
            <a:xfrm>
              <a:off x="7417625" y="3867479"/>
              <a:ext cx="682625" cy="1113790"/>
            </a:xfrm>
            <a:custGeom>
              <a:avLst/>
              <a:gdLst/>
              <a:ahLst/>
              <a:cxnLst/>
              <a:rect l="l" t="t" r="r" b="b"/>
              <a:pathLst>
                <a:path w="682625" h="1113789">
                  <a:moveTo>
                    <a:pt x="682371" y="0"/>
                  </a:moveTo>
                  <a:lnTo>
                    <a:pt x="0" y="0"/>
                  </a:lnTo>
                  <a:lnTo>
                    <a:pt x="643369" y="1113764"/>
                  </a:lnTo>
                  <a:lnTo>
                    <a:pt x="682371" y="1046187"/>
                  </a:lnTo>
                  <a:lnTo>
                    <a:pt x="682371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77" name="object 77"/>
            <p:cNvSpPr/>
            <p:nvPr/>
          </p:nvSpPr>
          <p:spPr>
            <a:xfrm>
              <a:off x="0" y="4981257"/>
              <a:ext cx="343535" cy="594995"/>
            </a:xfrm>
            <a:custGeom>
              <a:avLst/>
              <a:gdLst/>
              <a:ahLst/>
              <a:cxnLst/>
              <a:rect l="l" t="t" r="r" b="b"/>
              <a:pathLst>
                <a:path w="343535" h="594995">
                  <a:moveTo>
                    <a:pt x="343141" y="0"/>
                  </a:moveTo>
                  <a:lnTo>
                    <a:pt x="0" y="0"/>
                  </a:lnTo>
                  <a:lnTo>
                    <a:pt x="0" y="594550"/>
                  </a:lnTo>
                  <a:lnTo>
                    <a:pt x="343141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78" name="object 78"/>
            <p:cNvSpPr/>
            <p:nvPr/>
          </p:nvSpPr>
          <p:spPr>
            <a:xfrm>
              <a:off x="0" y="4981244"/>
              <a:ext cx="986790" cy="1114425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79" name="object 79"/>
            <p:cNvSpPr/>
            <p:nvPr/>
          </p:nvSpPr>
          <p:spPr>
            <a:xfrm>
              <a:off x="343141" y="4981244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80" name="object 80"/>
            <p:cNvSpPr/>
            <p:nvPr/>
          </p:nvSpPr>
          <p:spPr>
            <a:xfrm>
              <a:off x="986267" y="4981269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81" name="object 81"/>
            <p:cNvSpPr/>
            <p:nvPr/>
          </p:nvSpPr>
          <p:spPr>
            <a:xfrm>
              <a:off x="1629359" y="4981244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82" name="object 82"/>
            <p:cNvSpPr/>
            <p:nvPr/>
          </p:nvSpPr>
          <p:spPr>
            <a:xfrm>
              <a:off x="2272449" y="4981269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53" y="0"/>
                  </a:moveTo>
                  <a:lnTo>
                    <a:pt x="0" y="1114310"/>
                  </a:lnTo>
                  <a:lnTo>
                    <a:pt x="1286243" y="1114310"/>
                  </a:lnTo>
                  <a:lnTo>
                    <a:pt x="643153" y="0"/>
                  </a:lnTo>
                  <a:close/>
                </a:path>
              </a:pathLst>
            </a:custGeom>
            <a:solidFill>
              <a:srgbClr val="FDFDFE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83" name="object 83"/>
            <p:cNvSpPr/>
            <p:nvPr/>
          </p:nvSpPr>
          <p:spPr>
            <a:xfrm>
              <a:off x="2915589" y="4981244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84" name="object 84"/>
            <p:cNvSpPr/>
            <p:nvPr/>
          </p:nvSpPr>
          <p:spPr>
            <a:xfrm>
              <a:off x="3558692" y="4981269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85" name="object 85"/>
            <p:cNvSpPr/>
            <p:nvPr/>
          </p:nvSpPr>
          <p:spPr>
            <a:xfrm>
              <a:off x="4202086" y="4981244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86" name="object 86"/>
            <p:cNvSpPr/>
            <p:nvPr/>
          </p:nvSpPr>
          <p:spPr>
            <a:xfrm>
              <a:off x="4845164" y="4981269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87" name="object 87"/>
            <p:cNvSpPr/>
            <p:nvPr/>
          </p:nvSpPr>
          <p:spPr>
            <a:xfrm>
              <a:off x="5488304" y="4981244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179" y="0"/>
                  </a:moveTo>
                  <a:lnTo>
                    <a:pt x="0" y="0"/>
                  </a:lnTo>
                  <a:lnTo>
                    <a:pt x="643089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F6F9E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88" name="object 88"/>
            <p:cNvSpPr/>
            <p:nvPr/>
          </p:nvSpPr>
          <p:spPr>
            <a:xfrm>
              <a:off x="6131394" y="4981269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89" name="object 89"/>
            <p:cNvSpPr/>
            <p:nvPr/>
          </p:nvSpPr>
          <p:spPr>
            <a:xfrm>
              <a:off x="6774484" y="4981244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509" y="0"/>
                  </a:moveTo>
                  <a:lnTo>
                    <a:pt x="0" y="0"/>
                  </a:lnTo>
                  <a:lnTo>
                    <a:pt x="643127" y="1114310"/>
                  </a:lnTo>
                  <a:lnTo>
                    <a:pt x="128650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90" name="object 90"/>
            <p:cNvSpPr/>
            <p:nvPr/>
          </p:nvSpPr>
          <p:spPr>
            <a:xfrm>
              <a:off x="7417613" y="4981257"/>
              <a:ext cx="682625" cy="1114425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92" name="object 92"/>
            <p:cNvSpPr/>
            <p:nvPr/>
          </p:nvSpPr>
          <p:spPr>
            <a:xfrm>
              <a:off x="0" y="6615074"/>
              <a:ext cx="343535" cy="594360"/>
            </a:xfrm>
            <a:custGeom>
              <a:avLst/>
              <a:gdLst/>
              <a:ahLst/>
              <a:cxnLst/>
              <a:rect l="l" t="t" r="r" b="b"/>
              <a:pathLst>
                <a:path w="343535" h="594359">
                  <a:moveTo>
                    <a:pt x="0" y="0"/>
                  </a:moveTo>
                  <a:lnTo>
                    <a:pt x="0" y="594258"/>
                  </a:lnTo>
                  <a:lnTo>
                    <a:pt x="343141" y="594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A89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93" name="object 93"/>
            <p:cNvSpPr/>
            <p:nvPr/>
          </p:nvSpPr>
          <p:spPr>
            <a:xfrm>
              <a:off x="0" y="6095580"/>
              <a:ext cx="986790" cy="1113790"/>
            </a:xfrm>
            <a:custGeom>
              <a:avLst/>
              <a:gdLst/>
              <a:ahLst/>
              <a:cxnLst/>
              <a:rect l="l" t="t" r="r" b="b"/>
              <a:pathLst>
                <a:path w="986790" h="1113790">
                  <a:moveTo>
                    <a:pt x="986269" y="0"/>
                  </a:moveTo>
                  <a:lnTo>
                    <a:pt x="0" y="0"/>
                  </a:lnTo>
                  <a:lnTo>
                    <a:pt x="0" y="519493"/>
                  </a:lnTo>
                  <a:lnTo>
                    <a:pt x="343141" y="1113764"/>
                  </a:lnTo>
                  <a:lnTo>
                    <a:pt x="986269" y="0"/>
                  </a:lnTo>
                  <a:close/>
                </a:path>
              </a:pathLst>
            </a:custGeom>
            <a:solidFill>
              <a:srgbClr val="AED6B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94" name="object 94"/>
            <p:cNvSpPr/>
            <p:nvPr/>
          </p:nvSpPr>
          <p:spPr>
            <a:xfrm>
              <a:off x="343142" y="609558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643128" y="0"/>
                  </a:moveTo>
                  <a:lnTo>
                    <a:pt x="0" y="1113764"/>
                  </a:lnTo>
                  <a:lnTo>
                    <a:pt x="1286205" y="1113764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B1D5A3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95" name="object 95"/>
            <p:cNvSpPr/>
            <p:nvPr/>
          </p:nvSpPr>
          <p:spPr>
            <a:xfrm>
              <a:off x="986269" y="609558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1286179" y="0"/>
                  </a:moveTo>
                  <a:lnTo>
                    <a:pt x="0" y="0"/>
                  </a:lnTo>
                  <a:lnTo>
                    <a:pt x="643089" y="1113764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ABD39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96" name="object 96"/>
            <p:cNvSpPr/>
            <p:nvPr/>
          </p:nvSpPr>
          <p:spPr>
            <a:xfrm>
              <a:off x="1629346" y="609558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643089" y="0"/>
                  </a:moveTo>
                  <a:lnTo>
                    <a:pt x="0" y="1113764"/>
                  </a:lnTo>
                  <a:lnTo>
                    <a:pt x="1286217" y="1113764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E7F3E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97" name="object 97"/>
            <p:cNvSpPr/>
            <p:nvPr/>
          </p:nvSpPr>
          <p:spPr>
            <a:xfrm>
              <a:off x="2272449" y="609558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1286243" y="0"/>
                  </a:moveTo>
                  <a:lnTo>
                    <a:pt x="0" y="0"/>
                  </a:lnTo>
                  <a:lnTo>
                    <a:pt x="643127" y="1113764"/>
                  </a:lnTo>
                  <a:lnTo>
                    <a:pt x="1286243" y="0"/>
                  </a:lnTo>
                  <a:close/>
                </a:path>
              </a:pathLst>
            </a:custGeom>
            <a:solidFill>
              <a:srgbClr val="E6EED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98" name="object 98"/>
            <p:cNvSpPr/>
            <p:nvPr/>
          </p:nvSpPr>
          <p:spPr>
            <a:xfrm>
              <a:off x="2915589" y="609558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643115" y="0"/>
                  </a:moveTo>
                  <a:lnTo>
                    <a:pt x="0" y="1113764"/>
                  </a:lnTo>
                  <a:lnTo>
                    <a:pt x="1286484" y="1113764"/>
                  </a:lnTo>
                  <a:lnTo>
                    <a:pt x="643115" y="0"/>
                  </a:lnTo>
                  <a:close/>
                </a:path>
              </a:pathLst>
            </a:custGeom>
            <a:solidFill>
              <a:srgbClr val="E1E9D4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99" name="object 99"/>
            <p:cNvSpPr/>
            <p:nvPr/>
          </p:nvSpPr>
          <p:spPr>
            <a:xfrm>
              <a:off x="3558692" y="609558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1286471" y="0"/>
                  </a:moveTo>
                  <a:lnTo>
                    <a:pt x="0" y="0"/>
                  </a:lnTo>
                  <a:lnTo>
                    <a:pt x="643382" y="1113764"/>
                  </a:lnTo>
                  <a:lnTo>
                    <a:pt x="1286471" y="0"/>
                  </a:lnTo>
                  <a:close/>
                </a:path>
              </a:pathLst>
            </a:custGeom>
            <a:solidFill>
              <a:srgbClr val="BDD16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00" name="object 100"/>
            <p:cNvSpPr/>
            <p:nvPr/>
          </p:nvSpPr>
          <p:spPr>
            <a:xfrm>
              <a:off x="4202074" y="609558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643089" y="0"/>
                  </a:moveTo>
                  <a:lnTo>
                    <a:pt x="0" y="1113764"/>
                  </a:lnTo>
                  <a:lnTo>
                    <a:pt x="1286205" y="1113764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AD86E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01" name="object 101"/>
            <p:cNvSpPr/>
            <p:nvPr/>
          </p:nvSpPr>
          <p:spPr>
            <a:xfrm>
              <a:off x="4845164" y="609558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1286230" y="0"/>
                  </a:moveTo>
                  <a:lnTo>
                    <a:pt x="0" y="0"/>
                  </a:lnTo>
                  <a:lnTo>
                    <a:pt x="643115" y="1113764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6DE7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02" name="object 102"/>
            <p:cNvSpPr/>
            <p:nvPr/>
          </p:nvSpPr>
          <p:spPr>
            <a:xfrm>
              <a:off x="5488292" y="609558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90">
                  <a:moveTo>
                    <a:pt x="643115" y="0"/>
                  </a:moveTo>
                  <a:lnTo>
                    <a:pt x="0" y="1113764"/>
                  </a:lnTo>
                  <a:lnTo>
                    <a:pt x="1286179" y="1113764"/>
                  </a:lnTo>
                  <a:lnTo>
                    <a:pt x="643115" y="0"/>
                  </a:lnTo>
                  <a:close/>
                </a:path>
              </a:pathLst>
            </a:custGeom>
            <a:solidFill>
              <a:srgbClr val="F3F5D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03" name="object 103"/>
            <p:cNvSpPr/>
            <p:nvPr/>
          </p:nvSpPr>
          <p:spPr>
            <a:xfrm>
              <a:off x="6131407" y="609558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90">
                  <a:moveTo>
                    <a:pt x="1286205" y="0"/>
                  </a:moveTo>
                  <a:lnTo>
                    <a:pt x="0" y="0"/>
                  </a:lnTo>
                  <a:lnTo>
                    <a:pt x="643064" y="1113764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F7F6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04" name="object 104"/>
            <p:cNvSpPr/>
            <p:nvPr/>
          </p:nvSpPr>
          <p:spPr>
            <a:xfrm>
              <a:off x="6774484" y="609558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90">
                  <a:moveTo>
                    <a:pt x="643128" y="0"/>
                  </a:moveTo>
                  <a:lnTo>
                    <a:pt x="0" y="1113764"/>
                  </a:lnTo>
                  <a:lnTo>
                    <a:pt x="1286510" y="1113764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05" name="object 105"/>
            <p:cNvSpPr/>
            <p:nvPr/>
          </p:nvSpPr>
          <p:spPr>
            <a:xfrm>
              <a:off x="7417625" y="6095580"/>
              <a:ext cx="682625" cy="1113790"/>
            </a:xfrm>
            <a:custGeom>
              <a:avLst/>
              <a:gdLst/>
              <a:ahLst/>
              <a:cxnLst/>
              <a:rect l="l" t="t" r="r" b="b"/>
              <a:pathLst>
                <a:path w="682625" h="1113790">
                  <a:moveTo>
                    <a:pt x="682371" y="0"/>
                  </a:moveTo>
                  <a:lnTo>
                    <a:pt x="0" y="0"/>
                  </a:lnTo>
                  <a:lnTo>
                    <a:pt x="643369" y="1113764"/>
                  </a:lnTo>
                  <a:lnTo>
                    <a:pt x="682371" y="1046200"/>
                  </a:lnTo>
                  <a:lnTo>
                    <a:pt x="682371" y="0"/>
                  </a:lnTo>
                  <a:close/>
                </a:path>
              </a:pathLst>
            </a:custGeom>
            <a:solidFill>
              <a:srgbClr val="F4F4E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07" name="object 107"/>
            <p:cNvSpPr/>
            <p:nvPr/>
          </p:nvSpPr>
          <p:spPr>
            <a:xfrm>
              <a:off x="0" y="7209332"/>
              <a:ext cx="343535" cy="594995"/>
            </a:xfrm>
            <a:custGeom>
              <a:avLst/>
              <a:gdLst/>
              <a:ahLst/>
              <a:cxnLst/>
              <a:rect l="l" t="t" r="r" b="b"/>
              <a:pathLst>
                <a:path w="343535" h="594995">
                  <a:moveTo>
                    <a:pt x="343141" y="0"/>
                  </a:moveTo>
                  <a:lnTo>
                    <a:pt x="0" y="0"/>
                  </a:lnTo>
                  <a:lnTo>
                    <a:pt x="0" y="594563"/>
                  </a:lnTo>
                  <a:lnTo>
                    <a:pt x="343141" y="0"/>
                  </a:lnTo>
                  <a:close/>
                </a:path>
              </a:pathLst>
            </a:custGeom>
            <a:solidFill>
              <a:srgbClr val="8DC9C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08" name="object 108"/>
            <p:cNvSpPr/>
            <p:nvPr/>
          </p:nvSpPr>
          <p:spPr>
            <a:xfrm>
              <a:off x="0" y="7209345"/>
              <a:ext cx="986790" cy="1114425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36"/>
                  </a:lnTo>
                  <a:lnTo>
                    <a:pt x="986256" y="1114336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BFDE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09" name="object 109"/>
            <p:cNvSpPr/>
            <p:nvPr/>
          </p:nvSpPr>
          <p:spPr>
            <a:xfrm>
              <a:off x="343141" y="7209345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36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ED39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10" name="object 110"/>
            <p:cNvSpPr/>
            <p:nvPr/>
          </p:nvSpPr>
          <p:spPr>
            <a:xfrm>
              <a:off x="986267" y="7209345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36"/>
                  </a:lnTo>
                  <a:lnTo>
                    <a:pt x="1286167" y="1114336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A8CE8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11" name="object 111"/>
            <p:cNvSpPr/>
            <p:nvPr/>
          </p:nvSpPr>
          <p:spPr>
            <a:xfrm>
              <a:off x="1629359" y="7209345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36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94BC5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12" name="object 112"/>
            <p:cNvSpPr/>
            <p:nvPr/>
          </p:nvSpPr>
          <p:spPr>
            <a:xfrm>
              <a:off x="2272449" y="7209345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53" y="0"/>
                  </a:moveTo>
                  <a:lnTo>
                    <a:pt x="0" y="1114336"/>
                  </a:lnTo>
                  <a:lnTo>
                    <a:pt x="1286243" y="1114336"/>
                  </a:lnTo>
                  <a:lnTo>
                    <a:pt x="643153" y="0"/>
                  </a:lnTo>
                  <a:close/>
                </a:path>
              </a:pathLst>
            </a:custGeom>
            <a:solidFill>
              <a:srgbClr val="9ABD6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13" name="object 113"/>
            <p:cNvSpPr/>
            <p:nvPr/>
          </p:nvSpPr>
          <p:spPr>
            <a:xfrm>
              <a:off x="2915589" y="7209345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36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BF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14" name="object 114"/>
            <p:cNvSpPr/>
            <p:nvPr/>
          </p:nvSpPr>
          <p:spPr>
            <a:xfrm>
              <a:off x="3558692" y="7209345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36"/>
                  </a:lnTo>
                  <a:lnTo>
                    <a:pt x="1286471" y="1114336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EFF3D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15" name="object 115"/>
            <p:cNvSpPr/>
            <p:nvPr/>
          </p:nvSpPr>
          <p:spPr>
            <a:xfrm>
              <a:off x="4202086" y="7209345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36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5EAA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16" name="object 116"/>
            <p:cNvSpPr/>
            <p:nvPr/>
          </p:nvSpPr>
          <p:spPr>
            <a:xfrm>
              <a:off x="4845164" y="7209345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36"/>
                  </a:lnTo>
                  <a:lnTo>
                    <a:pt x="1286205" y="1114336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DBE07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17" name="object 117"/>
            <p:cNvSpPr/>
            <p:nvPr/>
          </p:nvSpPr>
          <p:spPr>
            <a:xfrm>
              <a:off x="5488304" y="7209345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179" y="0"/>
                  </a:moveTo>
                  <a:lnTo>
                    <a:pt x="0" y="0"/>
                  </a:lnTo>
                  <a:lnTo>
                    <a:pt x="643089" y="1114336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D9DF8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18" name="object 118"/>
            <p:cNvSpPr/>
            <p:nvPr/>
          </p:nvSpPr>
          <p:spPr>
            <a:xfrm>
              <a:off x="6131394" y="7209345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36"/>
                  </a:lnTo>
                  <a:lnTo>
                    <a:pt x="1286205" y="1114336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0F0D4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19" name="object 119"/>
            <p:cNvSpPr/>
            <p:nvPr/>
          </p:nvSpPr>
          <p:spPr>
            <a:xfrm>
              <a:off x="6774484" y="7209345"/>
              <a:ext cx="1286510" cy="1114425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509" y="0"/>
                  </a:moveTo>
                  <a:lnTo>
                    <a:pt x="0" y="0"/>
                  </a:lnTo>
                  <a:lnTo>
                    <a:pt x="643127" y="1114336"/>
                  </a:lnTo>
                  <a:lnTo>
                    <a:pt x="1286509" y="0"/>
                  </a:lnTo>
                  <a:close/>
                </a:path>
              </a:pathLst>
            </a:custGeom>
            <a:solidFill>
              <a:srgbClr val="E9E9B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20" name="object 120"/>
            <p:cNvSpPr/>
            <p:nvPr/>
          </p:nvSpPr>
          <p:spPr>
            <a:xfrm>
              <a:off x="7417613" y="7209332"/>
              <a:ext cx="682625" cy="1114425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36"/>
                  </a:lnTo>
                  <a:lnTo>
                    <a:pt x="682383" y="1114336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0F4E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22" name="object 122"/>
            <p:cNvSpPr/>
            <p:nvPr/>
          </p:nvSpPr>
          <p:spPr>
            <a:xfrm>
              <a:off x="0" y="8843174"/>
              <a:ext cx="343535" cy="594360"/>
            </a:xfrm>
            <a:custGeom>
              <a:avLst/>
              <a:gdLst/>
              <a:ahLst/>
              <a:cxnLst/>
              <a:rect l="l" t="t" r="r" b="b"/>
              <a:pathLst>
                <a:path w="343535" h="594359">
                  <a:moveTo>
                    <a:pt x="0" y="0"/>
                  </a:moveTo>
                  <a:lnTo>
                    <a:pt x="0" y="594245"/>
                  </a:lnTo>
                  <a:lnTo>
                    <a:pt x="343141" y="5942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CAC3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23" name="object 123"/>
            <p:cNvSpPr/>
            <p:nvPr/>
          </p:nvSpPr>
          <p:spPr>
            <a:xfrm>
              <a:off x="0" y="8323668"/>
              <a:ext cx="986790" cy="1113790"/>
            </a:xfrm>
            <a:custGeom>
              <a:avLst/>
              <a:gdLst/>
              <a:ahLst/>
              <a:cxnLst/>
              <a:rect l="l" t="t" r="r" b="b"/>
              <a:pathLst>
                <a:path w="986790" h="1113790">
                  <a:moveTo>
                    <a:pt x="986269" y="0"/>
                  </a:moveTo>
                  <a:lnTo>
                    <a:pt x="0" y="0"/>
                  </a:lnTo>
                  <a:lnTo>
                    <a:pt x="0" y="519480"/>
                  </a:lnTo>
                  <a:lnTo>
                    <a:pt x="343141" y="1113751"/>
                  </a:lnTo>
                  <a:lnTo>
                    <a:pt x="986269" y="0"/>
                  </a:lnTo>
                  <a:close/>
                </a:path>
              </a:pathLst>
            </a:custGeom>
            <a:solidFill>
              <a:srgbClr val="E2F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24" name="object 124"/>
            <p:cNvSpPr/>
            <p:nvPr/>
          </p:nvSpPr>
          <p:spPr>
            <a:xfrm>
              <a:off x="343142" y="8323681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643128" y="0"/>
                  </a:moveTo>
                  <a:lnTo>
                    <a:pt x="0" y="1113739"/>
                  </a:lnTo>
                  <a:lnTo>
                    <a:pt x="1286205" y="1113739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CEE2B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25" name="object 125"/>
            <p:cNvSpPr/>
            <p:nvPr/>
          </p:nvSpPr>
          <p:spPr>
            <a:xfrm>
              <a:off x="986269" y="8323681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1286179" y="0"/>
                  </a:moveTo>
                  <a:lnTo>
                    <a:pt x="0" y="0"/>
                  </a:lnTo>
                  <a:lnTo>
                    <a:pt x="643089" y="1113739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A2C88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26" name="object 126"/>
            <p:cNvSpPr/>
            <p:nvPr/>
          </p:nvSpPr>
          <p:spPr>
            <a:xfrm>
              <a:off x="1629346" y="8323681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643089" y="0"/>
                  </a:moveTo>
                  <a:lnTo>
                    <a:pt x="0" y="1113739"/>
                  </a:lnTo>
                  <a:lnTo>
                    <a:pt x="1286217" y="1113739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99C15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27" name="object 127"/>
            <p:cNvSpPr/>
            <p:nvPr/>
          </p:nvSpPr>
          <p:spPr>
            <a:xfrm>
              <a:off x="2272449" y="8323681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1286243" y="0"/>
                  </a:moveTo>
                  <a:lnTo>
                    <a:pt x="0" y="0"/>
                  </a:lnTo>
                  <a:lnTo>
                    <a:pt x="643127" y="1113739"/>
                  </a:lnTo>
                  <a:lnTo>
                    <a:pt x="1286243" y="0"/>
                  </a:lnTo>
                  <a:close/>
                </a:path>
              </a:pathLst>
            </a:custGeom>
            <a:solidFill>
              <a:srgbClr val="F3F8E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28" name="object 128"/>
            <p:cNvSpPr/>
            <p:nvPr/>
          </p:nvSpPr>
          <p:spPr>
            <a:xfrm>
              <a:off x="2915589" y="8323681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643115" y="0"/>
                  </a:moveTo>
                  <a:lnTo>
                    <a:pt x="0" y="1113739"/>
                  </a:lnTo>
                  <a:lnTo>
                    <a:pt x="1286484" y="1113739"/>
                  </a:lnTo>
                  <a:lnTo>
                    <a:pt x="643115" y="0"/>
                  </a:lnTo>
                  <a:close/>
                </a:path>
              </a:pathLst>
            </a:custGeom>
            <a:solidFill>
              <a:srgbClr val="FAFC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29" name="object 129"/>
            <p:cNvSpPr/>
            <p:nvPr/>
          </p:nvSpPr>
          <p:spPr>
            <a:xfrm>
              <a:off x="3558692" y="8323681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1286471" y="0"/>
                  </a:moveTo>
                  <a:lnTo>
                    <a:pt x="0" y="0"/>
                  </a:lnTo>
                  <a:lnTo>
                    <a:pt x="643382" y="1113739"/>
                  </a:lnTo>
                  <a:lnTo>
                    <a:pt x="1286471" y="0"/>
                  </a:lnTo>
                  <a:close/>
                </a:path>
              </a:pathLst>
            </a:custGeom>
            <a:solidFill>
              <a:srgbClr val="FDFDFE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30" name="object 130"/>
            <p:cNvSpPr/>
            <p:nvPr/>
          </p:nvSpPr>
          <p:spPr>
            <a:xfrm>
              <a:off x="4202074" y="8323681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643089" y="0"/>
                  </a:moveTo>
                  <a:lnTo>
                    <a:pt x="0" y="1113739"/>
                  </a:lnTo>
                  <a:lnTo>
                    <a:pt x="1286205" y="1113739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31" name="object 131"/>
            <p:cNvSpPr/>
            <p:nvPr/>
          </p:nvSpPr>
          <p:spPr>
            <a:xfrm>
              <a:off x="4845164" y="8323681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1286230" y="0"/>
                  </a:moveTo>
                  <a:lnTo>
                    <a:pt x="0" y="0"/>
                  </a:lnTo>
                  <a:lnTo>
                    <a:pt x="643115" y="1113739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32" name="object 132"/>
            <p:cNvSpPr/>
            <p:nvPr/>
          </p:nvSpPr>
          <p:spPr>
            <a:xfrm>
              <a:off x="5488292" y="8323681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90">
                  <a:moveTo>
                    <a:pt x="643115" y="0"/>
                  </a:moveTo>
                  <a:lnTo>
                    <a:pt x="0" y="1113739"/>
                  </a:lnTo>
                  <a:lnTo>
                    <a:pt x="1286179" y="1113739"/>
                  </a:lnTo>
                  <a:lnTo>
                    <a:pt x="643115" y="0"/>
                  </a:lnTo>
                  <a:close/>
                </a:path>
              </a:pathLst>
            </a:custGeom>
            <a:solidFill>
              <a:srgbClr val="E5EAC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33" name="object 133"/>
            <p:cNvSpPr/>
            <p:nvPr/>
          </p:nvSpPr>
          <p:spPr>
            <a:xfrm>
              <a:off x="6131407" y="8323681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90">
                  <a:moveTo>
                    <a:pt x="1286205" y="0"/>
                  </a:moveTo>
                  <a:lnTo>
                    <a:pt x="0" y="0"/>
                  </a:lnTo>
                  <a:lnTo>
                    <a:pt x="643064" y="1113739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F4F6E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34" name="object 134"/>
            <p:cNvSpPr/>
            <p:nvPr/>
          </p:nvSpPr>
          <p:spPr>
            <a:xfrm>
              <a:off x="6774484" y="8323681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90">
                  <a:moveTo>
                    <a:pt x="643128" y="0"/>
                  </a:moveTo>
                  <a:lnTo>
                    <a:pt x="0" y="1113739"/>
                  </a:lnTo>
                  <a:lnTo>
                    <a:pt x="1286510" y="1113739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3F4E2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35" name="object 135"/>
            <p:cNvSpPr/>
            <p:nvPr/>
          </p:nvSpPr>
          <p:spPr>
            <a:xfrm>
              <a:off x="7417625" y="8323668"/>
              <a:ext cx="682625" cy="1113790"/>
            </a:xfrm>
            <a:custGeom>
              <a:avLst/>
              <a:gdLst/>
              <a:ahLst/>
              <a:cxnLst/>
              <a:rect l="l" t="t" r="r" b="b"/>
              <a:pathLst>
                <a:path w="682625" h="1113790">
                  <a:moveTo>
                    <a:pt x="682371" y="0"/>
                  </a:moveTo>
                  <a:lnTo>
                    <a:pt x="0" y="0"/>
                  </a:lnTo>
                  <a:lnTo>
                    <a:pt x="643369" y="1113751"/>
                  </a:lnTo>
                  <a:lnTo>
                    <a:pt x="682371" y="1046187"/>
                  </a:lnTo>
                  <a:lnTo>
                    <a:pt x="682371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37" name="object 137"/>
            <p:cNvSpPr/>
            <p:nvPr/>
          </p:nvSpPr>
          <p:spPr>
            <a:xfrm>
              <a:off x="0" y="9437420"/>
              <a:ext cx="343535" cy="594360"/>
            </a:xfrm>
            <a:custGeom>
              <a:avLst/>
              <a:gdLst/>
              <a:ahLst/>
              <a:cxnLst/>
              <a:rect l="l" t="t" r="r" b="b"/>
              <a:pathLst>
                <a:path w="343535" h="594359">
                  <a:moveTo>
                    <a:pt x="343141" y="0"/>
                  </a:moveTo>
                  <a:lnTo>
                    <a:pt x="0" y="0"/>
                  </a:lnTo>
                  <a:lnTo>
                    <a:pt x="0" y="594271"/>
                  </a:lnTo>
                  <a:lnTo>
                    <a:pt x="343141" y="0"/>
                  </a:lnTo>
                  <a:close/>
                </a:path>
              </a:pathLst>
            </a:custGeom>
            <a:solidFill>
              <a:srgbClr val="A3D3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38" name="object 138"/>
            <p:cNvSpPr/>
            <p:nvPr/>
          </p:nvSpPr>
          <p:spPr>
            <a:xfrm>
              <a:off x="0" y="9437423"/>
              <a:ext cx="986790" cy="1113790"/>
            </a:xfrm>
            <a:custGeom>
              <a:avLst/>
              <a:gdLst/>
              <a:ahLst/>
              <a:cxnLst/>
              <a:rect l="l" t="t" r="r" b="b"/>
              <a:pathLst>
                <a:path w="986790" h="1113790">
                  <a:moveTo>
                    <a:pt x="343154" y="0"/>
                  </a:moveTo>
                  <a:lnTo>
                    <a:pt x="0" y="594283"/>
                  </a:lnTo>
                  <a:lnTo>
                    <a:pt x="0" y="1113777"/>
                  </a:lnTo>
                  <a:lnTo>
                    <a:pt x="986256" y="1113777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ECF6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39" name="object 139"/>
            <p:cNvSpPr/>
            <p:nvPr/>
          </p:nvSpPr>
          <p:spPr>
            <a:xfrm>
              <a:off x="343141" y="943742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1286205" y="0"/>
                  </a:moveTo>
                  <a:lnTo>
                    <a:pt x="0" y="0"/>
                  </a:lnTo>
                  <a:lnTo>
                    <a:pt x="643115" y="1113777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40" name="object 140"/>
            <p:cNvSpPr/>
            <p:nvPr/>
          </p:nvSpPr>
          <p:spPr>
            <a:xfrm>
              <a:off x="986267" y="9437427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643089" y="0"/>
                  </a:moveTo>
                  <a:lnTo>
                    <a:pt x="0" y="1113777"/>
                  </a:lnTo>
                  <a:lnTo>
                    <a:pt x="1286167" y="1113777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41" name="object 141"/>
            <p:cNvSpPr/>
            <p:nvPr/>
          </p:nvSpPr>
          <p:spPr>
            <a:xfrm>
              <a:off x="1629359" y="943742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1286230" y="0"/>
                  </a:moveTo>
                  <a:lnTo>
                    <a:pt x="0" y="0"/>
                  </a:lnTo>
                  <a:lnTo>
                    <a:pt x="643077" y="1113777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DFDFB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42" name="object 142"/>
            <p:cNvSpPr/>
            <p:nvPr/>
          </p:nvSpPr>
          <p:spPr>
            <a:xfrm>
              <a:off x="2272449" y="9437427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643153" y="0"/>
                  </a:moveTo>
                  <a:lnTo>
                    <a:pt x="0" y="1113777"/>
                  </a:lnTo>
                  <a:lnTo>
                    <a:pt x="1286243" y="1113777"/>
                  </a:lnTo>
                  <a:lnTo>
                    <a:pt x="643153" y="0"/>
                  </a:lnTo>
                  <a:close/>
                </a:path>
              </a:pathLst>
            </a:custGeom>
            <a:solidFill>
              <a:srgbClr val="FBFDFB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43" name="object 143"/>
            <p:cNvSpPr/>
            <p:nvPr/>
          </p:nvSpPr>
          <p:spPr>
            <a:xfrm>
              <a:off x="2915589" y="943742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1286484" y="0"/>
                  </a:moveTo>
                  <a:lnTo>
                    <a:pt x="0" y="0"/>
                  </a:lnTo>
                  <a:lnTo>
                    <a:pt x="643102" y="1113777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DFDFE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44" name="object 144"/>
            <p:cNvSpPr/>
            <p:nvPr/>
          </p:nvSpPr>
          <p:spPr>
            <a:xfrm>
              <a:off x="3558692" y="9437427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643382" y="0"/>
                  </a:moveTo>
                  <a:lnTo>
                    <a:pt x="0" y="1113777"/>
                  </a:lnTo>
                  <a:lnTo>
                    <a:pt x="1286471" y="1113777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DFDFE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45" name="object 145"/>
            <p:cNvSpPr/>
            <p:nvPr/>
          </p:nvSpPr>
          <p:spPr>
            <a:xfrm>
              <a:off x="4202086" y="943742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1286205" y="0"/>
                  </a:moveTo>
                  <a:lnTo>
                    <a:pt x="0" y="0"/>
                  </a:lnTo>
                  <a:lnTo>
                    <a:pt x="643077" y="1113777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46" name="object 146"/>
            <p:cNvSpPr/>
            <p:nvPr/>
          </p:nvSpPr>
          <p:spPr>
            <a:xfrm>
              <a:off x="4845164" y="9437427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10" h="1113790">
                  <a:moveTo>
                    <a:pt x="643128" y="0"/>
                  </a:moveTo>
                  <a:lnTo>
                    <a:pt x="0" y="1113777"/>
                  </a:lnTo>
                  <a:lnTo>
                    <a:pt x="1286205" y="1113777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47" name="object 147"/>
            <p:cNvSpPr/>
            <p:nvPr/>
          </p:nvSpPr>
          <p:spPr>
            <a:xfrm>
              <a:off x="5488304" y="943742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90">
                  <a:moveTo>
                    <a:pt x="1286179" y="0"/>
                  </a:moveTo>
                  <a:lnTo>
                    <a:pt x="0" y="0"/>
                  </a:lnTo>
                  <a:lnTo>
                    <a:pt x="643089" y="1113777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48" name="object 148"/>
            <p:cNvSpPr/>
            <p:nvPr/>
          </p:nvSpPr>
          <p:spPr>
            <a:xfrm>
              <a:off x="6131394" y="9437427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90">
                  <a:moveTo>
                    <a:pt x="643089" y="0"/>
                  </a:moveTo>
                  <a:lnTo>
                    <a:pt x="0" y="1113777"/>
                  </a:lnTo>
                  <a:lnTo>
                    <a:pt x="1286205" y="1113777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49" name="object 149"/>
            <p:cNvSpPr/>
            <p:nvPr/>
          </p:nvSpPr>
          <p:spPr>
            <a:xfrm>
              <a:off x="6774484" y="9437420"/>
              <a:ext cx="1286510" cy="1113790"/>
            </a:xfrm>
            <a:custGeom>
              <a:avLst/>
              <a:gdLst/>
              <a:ahLst/>
              <a:cxnLst/>
              <a:rect l="l" t="t" r="r" b="b"/>
              <a:pathLst>
                <a:path w="1286509" h="1113790">
                  <a:moveTo>
                    <a:pt x="1286509" y="0"/>
                  </a:moveTo>
                  <a:lnTo>
                    <a:pt x="0" y="0"/>
                  </a:lnTo>
                  <a:lnTo>
                    <a:pt x="643127" y="1113777"/>
                  </a:lnTo>
                  <a:lnTo>
                    <a:pt x="128650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50" name="object 150"/>
            <p:cNvSpPr/>
            <p:nvPr/>
          </p:nvSpPr>
          <p:spPr>
            <a:xfrm>
              <a:off x="7417613" y="9437416"/>
              <a:ext cx="682625" cy="1113790"/>
            </a:xfrm>
            <a:custGeom>
              <a:avLst/>
              <a:gdLst/>
              <a:ahLst/>
              <a:cxnLst/>
              <a:rect l="l" t="t" r="r" b="b"/>
              <a:pathLst>
                <a:path w="682625" h="1113790">
                  <a:moveTo>
                    <a:pt x="643369" y="0"/>
                  </a:moveTo>
                  <a:lnTo>
                    <a:pt x="0" y="1113790"/>
                  </a:lnTo>
                  <a:lnTo>
                    <a:pt x="682383" y="1113790"/>
                  </a:lnTo>
                  <a:lnTo>
                    <a:pt x="682383" y="67589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5F5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52" name="object 152"/>
            <p:cNvSpPr/>
            <p:nvPr/>
          </p:nvSpPr>
          <p:spPr>
            <a:xfrm>
              <a:off x="0" y="10551207"/>
              <a:ext cx="986790" cy="248920"/>
            </a:xfrm>
            <a:custGeom>
              <a:avLst/>
              <a:gdLst/>
              <a:ahLst/>
              <a:cxnLst/>
              <a:rect l="l" t="t" r="r" b="b"/>
              <a:pathLst>
                <a:path w="986790" h="248920">
                  <a:moveTo>
                    <a:pt x="986269" y="0"/>
                  </a:moveTo>
                  <a:lnTo>
                    <a:pt x="0" y="0"/>
                  </a:lnTo>
                  <a:lnTo>
                    <a:pt x="0" y="248792"/>
                  </a:lnTo>
                  <a:lnTo>
                    <a:pt x="842683" y="248792"/>
                  </a:lnTo>
                  <a:lnTo>
                    <a:pt x="986269" y="0"/>
                  </a:lnTo>
                  <a:close/>
                </a:path>
              </a:pathLst>
            </a:custGeom>
            <a:solidFill>
              <a:srgbClr val="FDFDFE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53" name="object 153"/>
            <p:cNvSpPr/>
            <p:nvPr/>
          </p:nvSpPr>
          <p:spPr>
            <a:xfrm>
              <a:off x="842686" y="10551223"/>
              <a:ext cx="287655" cy="248920"/>
            </a:xfrm>
            <a:custGeom>
              <a:avLst/>
              <a:gdLst/>
              <a:ahLst/>
              <a:cxnLst/>
              <a:rect l="l" t="t" r="r" b="b"/>
              <a:pathLst>
                <a:path w="287655" h="248920">
                  <a:moveTo>
                    <a:pt x="143586" y="0"/>
                  </a:moveTo>
                  <a:lnTo>
                    <a:pt x="0" y="248780"/>
                  </a:lnTo>
                  <a:lnTo>
                    <a:pt x="287159" y="248780"/>
                  </a:lnTo>
                  <a:lnTo>
                    <a:pt x="143586" y="0"/>
                  </a:lnTo>
                  <a:close/>
                </a:path>
              </a:pathLst>
            </a:custGeom>
            <a:solidFill>
              <a:srgbClr val="FDFDFE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54" name="object 154"/>
            <p:cNvSpPr/>
            <p:nvPr/>
          </p:nvSpPr>
          <p:spPr>
            <a:xfrm>
              <a:off x="986260" y="10551207"/>
              <a:ext cx="1286510" cy="248920"/>
            </a:xfrm>
            <a:custGeom>
              <a:avLst/>
              <a:gdLst/>
              <a:ahLst/>
              <a:cxnLst/>
              <a:rect l="l" t="t" r="r" b="b"/>
              <a:pathLst>
                <a:path w="1286510" h="248920">
                  <a:moveTo>
                    <a:pt x="1286179" y="0"/>
                  </a:moveTo>
                  <a:lnTo>
                    <a:pt x="0" y="0"/>
                  </a:lnTo>
                  <a:lnTo>
                    <a:pt x="143586" y="248792"/>
                  </a:lnTo>
                  <a:lnTo>
                    <a:pt x="1142593" y="248792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FDFDFE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55" name="object 155"/>
            <p:cNvSpPr/>
            <p:nvPr/>
          </p:nvSpPr>
          <p:spPr>
            <a:xfrm>
              <a:off x="2128875" y="10551223"/>
              <a:ext cx="287655" cy="248920"/>
            </a:xfrm>
            <a:custGeom>
              <a:avLst/>
              <a:gdLst/>
              <a:ahLst/>
              <a:cxnLst/>
              <a:rect l="l" t="t" r="r" b="b"/>
              <a:pathLst>
                <a:path w="287655" h="248920">
                  <a:moveTo>
                    <a:pt x="143573" y="0"/>
                  </a:moveTo>
                  <a:lnTo>
                    <a:pt x="0" y="248780"/>
                  </a:lnTo>
                  <a:lnTo>
                    <a:pt x="287159" y="248780"/>
                  </a:lnTo>
                  <a:lnTo>
                    <a:pt x="143573" y="0"/>
                  </a:lnTo>
                  <a:close/>
                </a:path>
              </a:pathLst>
            </a:custGeom>
            <a:solidFill>
              <a:srgbClr val="FDFDFE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56" name="object 156"/>
            <p:cNvSpPr/>
            <p:nvPr/>
          </p:nvSpPr>
          <p:spPr>
            <a:xfrm>
              <a:off x="2272449" y="10551207"/>
              <a:ext cx="1286510" cy="248920"/>
            </a:xfrm>
            <a:custGeom>
              <a:avLst/>
              <a:gdLst/>
              <a:ahLst/>
              <a:cxnLst/>
              <a:rect l="l" t="t" r="r" b="b"/>
              <a:pathLst>
                <a:path w="1286510" h="248920">
                  <a:moveTo>
                    <a:pt x="1286256" y="0"/>
                  </a:moveTo>
                  <a:lnTo>
                    <a:pt x="0" y="0"/>
                  </a:lnTo>
                  <a:lnTo>
                    <a:pt x="143598" y="248792"/>
                  </a:lnTo>
                  <a:lnTo>
                    <a:pt x="1142669" y="248792"/>
                  </a:lnTo>
                  <a:lnTo>
                    <a:pt x="1286256" y="0"/>
                  </a:lnTo>
                  <a:close/>
                </a:path>
              </a:pathLst>
            </a:custGeom>
            <a:solidFill>
              <a:srgbClr val="FDFDFE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57" name="object 157"/>
            <p:cNvSpPr/>
            <p:nvPr/>
          </p:nvSpPr>
          <p:spPr>
            <a:xfrm>
              <a:off x="3415119" y="10551223"/>
              <a:ext cx="287655" cy="248920"/>
            </a:xfrm>
            <a:custGeom>
              <a:avLst/>
              <a:gdLst/>
              <a:ahLst/>
              <a:cxnLst/>
              <a:rect l="l" t="t" r="r" b="b"/>
              <a:pathLst>
                <a:path w="287654" h="248920">
                  <a:moveTo>
                    <a:pt x="143586" y="0"/>
                  </a:moveTo>
                  <a:lnTo>
                    <a:pt x="0" y="248780"/>
                  </a:lnTo>
                  <a:lnTo>
                    <a:pt x="287223" y="248780"/>
                  </a:lnTo>
                  <a:lnTo>
                    <a:pt x="143586" y="0"/>
                  </a:lnTo>
                  <a:close/>
                </a:path>
              </a:pathLst>
            </a:custGeom>
            <a:solidFill>
              <a:srgbClr val="FDFDFE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58" name="object 158"/>
            <p:cNvSpPr/>
            <p:nvPr/>
          </p:nvSpPr>
          <p:spPr>
            <a:xfrm>
              <a:off x="3558692" y="10551207"/>
              <a:ext cx="1286510" cy="248920"/>
            </a:xfrm>
            <a:custGeom>
              <a:avLst/>
              <a:gdLst/>
              <a:ahLst/>
              <a:cxnLst/>
              <a:rect l="l" t="t" r="r" b="b"/>
              <a:pathLst>
                <a:path w="1286510" h="248920">
                  <a:moveTo>
                    <a:pt x="1286471" y="0"/>
                  </a:moveTo>
                  <a:lnTo>
                    <a:pt x="0" y="0"/>
                  </a:lnTo>
                  <a:lnTo>
                    <a:pt x="143649" y="248792"/>
                  </a:lnTo>
                  <a:lnTo>
                    <a:pt x="1142885" y="248792"/>
                  </a:lnTo>
                  <a:lnTo>
                    <a:pt x="1286471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59" name="object 159"/>
            <p:cNvSpPr/>
            <p:nvPr/>
          </p:nvSpPr>
          <p:spPr>
            <a:xfrm>
              <a:off x="4701603" y="10551223"/>
              <a:ext cx="287655" cy="248920"/>
            </a:xfrm>
            <a:custGeom>
              <a:avLst/>
              <a:gdLst/>
              <a:ahLst/>
              <a:cxnLst/>
              <a:rect l="l" t="t" r="r" b="b"/>
              <a:pathLst>
                <a:path w="287654" h="248920">
                  <a:moveTo>
                    <a:pt x="143573" y="0"/>
                  </a:moveTo>
                  <a:lnTo>
                    <a:pt x="0" y="248780"/>
                  </a:lnTo>
                  <a:lnTo>
                    <a:pt x="287159" y="248780"/>
                  </a:lnTo>
                  <a:lnTo>
                    <a:pt x="143573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60" name="object 160"/>
            <p:cNvSpPr/>
            <p:nvPr/>
          </p:nvSpPr>
          <p:spPr>
            <a:xfrm>
              <a:off x="4845177" y="10551207"/>
              <a:ext cx="1286510" cy="248920"/>
            </a:xfrm>
            <a:custGeom>
              <a:avLst/>
              <a:gdLst/>
              <a:ahLst/>
              <a:cxnLst/>
              <a:rect l="l" t="t" r="r" b="b"/>
              <a:pathLst>
                <a:path w="1286510" h="248920">
                  <a:moveTo>
                    <a:pt x="1286217" y="0"/>
                  </a:moveTo>
                  <a:lnTo>
                    <a:pt x="0" y="0"/>
                  </a:lnTo>
                  <a:lnTo>
                    <a:pt x="143586" y="248792"/>
                  </a:lnTo>
                  <a:lnTo>
                    <a:pt x="1142631" y="248792"/>
                  </a:lnTo>
                  <a:lnTo>
                    <a:pt x="1286217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61" name="object 161"/>
            <p:cNvSpPr/>
            <p:nvPr/>
          </p:nvSpPr>
          <p:spPr>
            <a:xfrm>
              <a:off x="5987821" y="10551223"/>
              <a:ext cx="287655" cy="248920"/>
            </a:xfrm>
            <a:custGeom>
              <a:avLst/>
              <a:gdLst/>
              <a:ahLst/>
              <a:cxnLst/>
              <a:rect l="l" t="t" r="r" b="b"/>
              <a:pathLst>
                <a:path w="287654" h="248920">
                  <a:moveTo>
                    <a:pt x="143586" y="0"/>
                  </a:moveTo>
                  <a:lnTo>
                    <a:pt x="0" y="248780"/>
                  </a:lnTo>
                  <a:lnTo>
                    <a:pt x="287147" y="248780"/>
                  </a:lnTo>
                  <a:lnTo>
                    <a:pt x="143586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62" name="object 162"/>
            <p:cNvSpPr/>
            <p:nvPr/>
          </p:nvSpPr>
          <p:spPr>
            <a:xfrm>
              <a:off x="6131407" y="10551207"/>
              <a:ext cx="1286510" cy="248920"/>
            </a:xfrm>
            <a:custGeom>
              <a:avLst/>
              <a:gdLst/>
              <a:ahLst/>
              <a:cxnLst/>
              <a:rect l="l" t="t" r="r" b="b"/>
              <a:pathLst>
                <a:path w="1286509" h="248920">
                  <a:moveTo>
                    <a:pt x="1286205" y="0"/>
                  </a:moveTo>
                  <a:lnTo>
                    <a:pt x="0" y="0"/>
                  </a:lnTo>
                  <a:lnTo>
                    <a:pt x="143573" y="248792"/>
                  </a:lnTo>
                  <a:lnTo>
                    <a:pt x="1142619" y="248792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63" name="object 163"/>
            <p:cNvSpPr/>
            <p:nvPr/>
          </p:nvSpPr>
          <p:spPr>
            <a:xfrm>
              <a:off x="7274026" y="10551223"/>
              <a:ext cx="287655" cy="248920"/>
            </a:xfrm>
            <a:custGeom>
              <a:avLst/>
              <a:gdLst/>
              <a:ahLst/>
              <a:cxnLst/>
              <a:rect l="l" t="t" r="r" b="b"/>
              <a:pathLst>
                <a:path w="287654" h="248920">
                  <a:moveTo>
                    <a:pt x="143586" y="0"/>
                  </a:moveTo>
                  <a:lnTo>
                    <a:pt x="0" y="248780"/>
                  </a:lnTo>
                  <a:lnTo>
                    <a:pt x="287223" y="248780"/>
                  </a:lnTo>
                  <a:lnTo>
                    <a:pt x="143586" y="0"/>
                  </a:lnTo>
                  <a:close/>
                </a:path>
              </a:pathLst>
            </a:custGeom>
            <a:solidFill>
              <a:srgbClr val="F5F5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64" name="object 164"/>
            <p:cNvSpPr/>
            <p:nvPr/>
          </p:nvSpPr>
          <p:spPr>
            <a:xfrm>
              <a:off x="7417625" y="10551207"/>
              <a:ext cx="682625" cy="248920"/>
            </a:xfrm>
            <a:custGeom>
              <a:avLst/>
              <a:gdLst/>
              <a:ahLst/>
              <a:cxnLst/>
              <a:rect l="l" t="t" r="r" b="b"/>
              <a:pathLst>
                <a:path w="682625" h="248920">
                  <a:moveTo>
                    <a:pt x="682371" y="0"/>
                  </a:moveTo>
                  <a:lnTo>
                    <a:pt x="0" y="0"/>
                  </a:lnTo>
                  <a:lnTo>
                    <a:pt x="143649" y="248792"/>
                  </a:lnTo>
                  <a:lnTo>
                    <a:pt x="682371" y="248792"/>
                  </a:lnTo>
                  <a:lnTo>
                    <a:pt x="682371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sp>
        <p:nvSpPr>
          <p:cNvPr id="183" name="object 183"/>
          <p:cNvSpPr txBox="1"/>
          <p:nvPr/>
        </p:nvSpPr>
        <p:spPr>
          <a:xfrm>
            <a:off x="1" y="1277772"/>
            <a:ext cx="9137778" cy="8797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5363" algn="ctr" defTabSz="541729"/>
            <a:r>
              <a:rPr sz="3600" b="1" i="1" spc="-252" dirty="0">
                <a:solidFill>
                  <a:srgbClr val="1BB8CE"/>
                </a:solidFill>
                <a:latin typeface="Verdana"/>
                <a:cs typeface="Verdana"/>
              </a:rPr>
              <a:t>Buil</a:t>
            </a:r>
            <a:r>
              <a:rPr sz="3600" b="1" i="1" spc="-193" dirty="0">
                <a:solidFill>
                  <a:srgbClr val="1BB8CE"/>
                </a:solidFill>
                <a:latin typeface="Verdana"/>
                <a:cs typeface="Verdana"/>
              </a:rPr>
              <a:t>d</a:t>
            </a:r>
            <a:r>
              <a:rPr sz="3600" b="1" i="1" spc="-379" dirty="0">
                <a:solidFill>
                  <a:srgbClr val="1BB8CE"/>
                </a:solidFill>
                <a:latin typeface="Verdana"/>
                <a:cs typeface="Verdana"/>
              </a:rPr>
              <a:t> </a:t>
            </a:r>
            <a:r>
              <a:rPr sz="3600" i="1" spc="-190" dirty="0">
                <a:solidFill>
                  <a:srgbClr val="1BB8CE"/>
                </a:solidFill>
                <a:latin typeface="Verdana"/>
                <a:cs typeface="Verdana"/>
              </a:rPr>
              <a:t>F</a:t>
            </a:r>
            <a:r>
              <a:rPr sz="3600" i="1" spc="-234" dirty="0">
                <a:solidFill>
                  <a:srgbClr val="1BB8CE"/>
                </a:solidFill>
                <a:latin typeface="Verdana"/>
                <a:cs typeface="Verdana"/>
              </a:rPr>
              <a:t>utu</a:t>
            </a:r>
            <a:r>
              <a:rPr sz="3600" i="1" spc="-264" dirty="0">
                <a:solidFill>
                  <a:srgbClr val="1BB8CE"/>
                </a:solidFill>
                <a:latin typeface="Verdana"/>
                <a:cs typeface="Verdana"/>
              </a:rPr>
              <a:t>r</a:t>
            </a:r>
            <a:r>
              <a:rPr sz="3600" i="1" spc="-154" dirty="0">
                <a:solidFill>
                  <a:srgbClr val="1BB8CE"/>
                </a:solidFill>
                <a:latin typeface="Verdana"/>
                <a:cs typeface="Verdana"/>
              </a:rPr>
              <a:t>e</a:t>
            </a:r>
            <a:r>
              <a:rPr sz="3600" i="1" spc="36" baseline="3144" dirty="0">
                <a:solidFill>
                  <a:srgbClr val="1BB8CE"/>
                </a:solidFill>
                <a:latin typeface="Arial"/>
                <a:cs typeface="Arial"/>
              </a:rPr>
              <a:t>,</a:t>
            </a:r>
            <a:r>
              <a:rPr sz="3600" i="1" spc="-360" baseline="3144" dirty="0">
                <a:solidFill>
                  <a:srgbClr val="1BB8CE"/>
                </a:solidFill>
                <a:latin typeface="Arial"/>
                <a:cs typeface="Arial"/>
              </a:rPr>
              <a:t> </a:t>
            </a:r>
            <a:r>
              <a:rPr sz="3600" b="1" i="1" spc="-252" dirty="0">
                <a:solidFill>
                  <a:srgbClr val="1BB8CE"/>
                </a:solidFill>
                <a:latin typeface="Verdana"/>
                <a:cs typeface="Verdana"/>
              </a:rPr>
              <a:t>Buil</a:t>
            </a:r>
            <a:r>
              <a:rPr sz="3600" b="1" i="1" spc="-193" dirty="0">
                <a:solidFill>
                  <a:srgbClr val="1BB8CE"/>
                </a:solidFill>
                <a:latin typeface="Verdana"/>
                <a:cs typeface="Verdana"/>
              </a:rPr>
              <a:t>d</a:t>
            </a:r>
            <a:r>
              <a:rPr sz="3600" b="1" i="1" spc="-379" dirty="0">
                <a:solidFill>
                  <a:srgbClr val="1BB8CE"/>
                </a:solidFill>
                <a:latin typeface="Verdana"/>
                <a:cs typeface="Verdana"/>
              </a:rPr>
              <a:t> </a:t>
            </a:r>
            <a:r>
              <a:rPr sz="3600" i="1" spc="-249" dirty="0">
                <a:solidFill>
                  <a:srgbClr val="1BB8CE"/>
                </a:solidFill>
                <a:latin typeface="Verdana"/>
                <a:cs typeface="Verdana"/>
              </a:rPr>
              <a:t>K</a:t>
            </a:r>
            <a:r>
              <a:rPr sz="3600" i="1" spc="-225" dirty="0">
                <a:solidFill>
                  <a:srgbClr val="1BB8CE"/>
                </a:solidFill>
                <a:latin typeface="Verdana"/>
                <a:cs typeface="Verdana"/>
              </a:rPr>
              <a:t>o</a:t>
            </a:r>
            <a:r>
              <a:rPr sz="3600" i="1" spc="-252" dirty="0">
                <a:solidFill>
                  <a:srgbClr val="1BB8CE"/>
                </a:solidFill>
                <a:latin typeface="Verdana"/>
                <a:cs typeface="Verdana"/>
              </a:rPr>
              <a:t>r</a:t>
            </a:r>
            <a:r>
              <a:rPr sz="3600" i="1" spc="-257" dirty="0">
                <a:solidFill>
                  <a:srgbClr val="1BB8CE"/>
                </a:solidFill>
                <a:latin typeface="Verdana"/>
                <a:cs typeface="Verdana"/>
              </a:rPr>
              <a:t>ea</a:t>
            </a:r>
            <a:endParaRPr sz="3600" dirty="0">
              <a:solidFill>
                <a:prstClr val="black"/>
              </a:solidFill>
              <a:latin typeface="Verdana"/>
              <a:cs typeface="Verdana"/>
            </a:endParaRPr>
          </a:p>
          <a:p>
            <a:pPr algn="ctr" defTabSz="541729">
              <a:spcBef>
                <a:spcPts val="500"/>
              </a:spcBef>
            </a:pPr>
            <a:r>
              <a:rPr sz="1700" spc="-74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“대한민국</a:t>
            </a:r>
            <a:r>
              <a:rPr sz="1700" spc="-71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과</a:t>
            </a:r>
            <a:r>
              <a:rPr sz="1700" spc="-24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 </a:t>
            </a:r>
            <a:r>
              <a:rPr sz="1700" spc="-74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세계</a:t>
            </a:r>
            <a:r>
              <a:rPr sz="1700" spc="-62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의</a:t>
            </a:r>
            <a:r>
              <a:rPr sz="1700" spc="-24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 </a:t>
            </a:r>
            <a:r>
              <a:rPr sz="1700" spc="-74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미래</a:t>
            </a:r>
            <a:r>
              <a:rPr sz="1700" spc="-62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를</a:t>
            </a:r>
            <a:r>
              <a:rPr sz="1700" spc="-24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 </a:t>
            </a:r>
            <a:r>
              <a:rPr sz="1700" spc="-74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만들어가</a:t>
            </a:r>
            <a:r>
              <a:rPr sz="1700" spc="-62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는</a:t>
            </a:r>
            <a:r>
              <a:rPr sz="1700" spc="-24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 </a:t>
            </a:r>
            <a:r>
              <a:rPr sz="1700" spc="-83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건설</a:t>
            </a:r>
            <a:r>
              <a:rPr sz="1700" spc="-30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!</a:t>
            </a:r>
            <a:r>
              <a:rPr sz="1700" spc="-24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 </a:t>
            </a:r>
            <a:r>
              <a:rPr sz="1700" spc="-62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그</a:t>
            </a:r>
            <a:r>
              <a:rPr sz="1700" spc="-24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 </a:t>
            </a:r>
            <a:r>
              <a:rPr sz="1700" spc="-74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중</a:t>
            </a:r>
            <a:r>
              <a:rPr lang="ko-KR" altLang="en-US" sz="1700" spc="-74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심</a:t>
            </a:r>
            <a:r>
              <a:rPr sz="1700" spc="-62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에</a:t>
            </a:r>
            <a:r>
              <a:rPr lang="en-US" sz="1700" spc="-62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 </a:t>
            </a:r>
            <a:r>
              <a:rPr sz="1700" spc="-74" dirty="0" err="1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대한건설협회</a:t>
            </a:r>
            <a:r>
              <a:rPr sz="1700" spc="-62" dirty="0" err="1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가</a:t>
            </a:r>
            <a:r>
              <a:rPr sz="1700" spc="-24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 </a:t>
            </a:r>
            <a:r>
              <a:rPr sz="1700" spc="-65" dirty="0">
                <a:solidFill>
                  <a:prstClr val="black"/>
                </a:solidFill>
                <a:latin typeface="HY동녘M" panose="02030600000101010101" pitchFamily="18" charset="-127"/>
                <a:ea typeface="HY동녘M" panose="02030600000101010101" pitchFamily="18" charset="-127"/>
                <a:cs typeface="Gungsuh"/>
              </a:rPr>
              <a:t>있습니다.”</a:t>
            </a:r>
            <a:endParaRPr sz="1700" dirty="0">
              <a:solidFill>
                <a:prstClr val="black"/>
              </a:solidFill>
              <a:latin typeface="HY동녘M" panose="02030600000101010101" pitchFamily="18" charset="-127"/>
              <a:ea typeface="HY동녘M" panose="02030600000101010101" pitchFamily="18" charset="-127"/>
              <a:cs typeface="Gungsuh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66" t="82995" r="20178" b="10052"/>
          <a:stretch/>
        </p:blipFill>
        <p:spPr>
          <a:xfrm>
            <a:off x="3806255" y="6022511"/>
            <a:ext cx="1531489" cy="83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60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45"/>
    </mc:Choice>
    <mc:Fallback xmlns="">
      <p:transition spd="slow" advTm="574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5" name="그룹 44"/>
          <p:cNvGrpSpPr/>
          <p:nvPr/>
        </p:nvGrpSpPr>
        <p:grpSpPr>
          <a:xfrm>
            <a:off x="179512" y="4365104"/>
            <a:ext cx="8852067" cy="430887"/>
            <a:chOff x="301577" y="2060847"/>
            <a:chExt cx="8852067" cy="430887"/>
          </a:xfrm>
        </p:grpSpPr>
        <p:pic>
          <p:nvPicPr>
            <p:cNvPr id="46" name="_x184519240" descr="EMB00000b54263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77" y="2154053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Rectangle 6"/>
            <p:cNvSpPr>
              <a:spLocks noChangeArrowheads="1"/>
            </p:cNvSpPr>
            <p:nvPr/>
          </p:nvSpPr>
          <p:spPr bwMode="auto">
            <a:xfrm>
              <a:off x="549227" y="2060847"/>
              <a:ext cx="8604417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200" b="1" i="0" u="none" strike="noStrike" cap="none" spc="-150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작성부서 및 작성담당자 </a:t>
              </a:r>
              <a:r>
                <a:rPr kumimoji="1" lang="en-US" altLang="ko-KR" sz="2200" b="1" i="0" u="none" strike="noStrike" cap="none" spc="-150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(</a:t>
              </a:r>
              <a:r>
                <a:rPr kumimoji="1" lang="ko-KR" altLang="en-US" sz="2200" b="1" i="0" u="none" strike="noStrike" cap="none" spc="-150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휴대폰</a:t>
              </a:r>
              <a:r>
                <a:rPr kumimoji="1" lang="en-US" altLang="ko-KR" sz="2200" b="1" i="0" u="none" strike="noStrike" cap="none" spc="-150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, e-mail)</a:t>
              </a:r>
              <a:r>
                <a:rPr kumimoji="1" lang="en-US" altLang="ko-KR" sz="2200" b="1" i="0" u="none" strike="noStrike" cap="none" spc="-150" normalizeH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 </a:t>
              </a:r>
              <a:r>
                <a:rPr kumimoji="1" lang="ko-KR" altLang="en-US" sz="2200" b="1" i="0" u="none" strike="noStrike" cap="none" spc="-150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정확히 입력</a:t>
              </a:r>
              <a:r>
                <a:rPr kumimoji="1" lang="en-US" altLang="ko-KR" sz="2200" b="1" i="0" u="none" strike="noStrike" cap="none" spc="-150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, </a:t>
              </a:r>
              <a:r>
                <a:rPr kumimoji="1" lang="ko-KR" altLang="en-US" sz="2200" b="1" spc="-150" dirty="0" err="1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변경시</a:t>
              </a:r>
              <a:r>
                <a:rPr kumimoji="1" lang="ko-KR" altLang="en-US" sz="2200" b="1" spc="-150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 협회로 통보</a:t>
              </a:r>
              <a:endParaRPr lang="ko-KR" altLang="en-US" sz="2200" b="1" spc="-150" dirty="0" smtClean="0">
                <a:solidFill>
                  <a:schemeClr val="accent1">
                    <a:lumMod val="75000"/>
                  </a:schemeClr>
                </a:solidFill>
                <a:latin typeface="울릉도"/>
              </a:endParaRPr>
            </a:p>
          </p:txBody>
        </p:sp>
      </p:grpSp>
      <p:grpSp>
        <p:nvGrpSpPr>
          <p:cNvPr id="49" name="그룹 48"/>
          <p:cNvGrpSpPr/>
          <p:nvPr/>
        </p:nvGrpSpPr>
        <p:grpSpPr>
          <a:xfrm>
            <a:off x="179512" y="2232175"/>
            <a:ext cx="8852067" cy="430887"/>
            <a:chOff x="301577" y="2060847"/>
            <a:chExt cx="8852067" cy="430887"/>
          </a:xfrm>
        </p:grpSpPr>
        <p:pic>
          <p:nvPicPr>
            <p:cNvPr id="50" name="_x184519240" descr="EMB00000b54263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77" y="2154053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Rectangle 6"/>
            <p:cNvSpPr>
              <a:spLocks noChangeArrowheads="1"/>
            </p:cNvSpPr>
            <p:nvPr/>
          </p:nvSpPr>
          <p:spPr bwMode="auto">
            <a:xfrm>
              <a:off x="549227" y="2060847"/>
              <a:ext cx="8604417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실적신고 기간 준수</a:t>
              </a:r>
              <a:endParaRPr lang="ko-KR" altLang="en-US" sz="2200" b="1" dirty="0" smtClean="0">
                <a:solidFill>
                  <a:schemeClr val="accent1">
                    <a:lumMod val="75000"/>
                  </a:schemeClr>
                </a:solidFill>
                <a:latin typeface="울릉도"/>
              </a:endParaRPr>
            </a:p>
          </p:txBody>
        </p:sp>
      </p:grpSp>
      <p:sp>
        <p:nvSpPr>
          <p:cNvPr id="52" name="직사각형 51"/>
          <p:cNvSpPr/>
          <p:nvPr/>
        </p:nvSpPr>
        <p:spPr>
          <a:xfrm>
            <a:off x="383166" y="2706306"/>
            <a:ext cx="84829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Tx/>
              <a:buChar char="-"/>
            </a:pPr>
            <a:r>
              <a:rPr lang="ko-KR" altLang="en-US" sz="1600" b="1" dirty="0" smtClean="0">
                <a:latin typeface="+mn-ea"/>
              </a:rPr>
              <a:t>실적신고기간은 법정기간으로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착오 또는 과실로 신고하지 </a:t>
            </a:r>
            <a:r>
              <a:rPr lang="ko-KR" altLang="en-US" sz="1600" b="1" dirty="0" err="1" smtClean="0">
                <a:latin typeface="+mn-ea"/>
              </a:rPr>
              <a:t>못한경우</a:t>
            </a:r>
            <a:r>
              <a:rPr lang="ko-KR" altLang="en-US" sz="1600" b="1" dirty="0" smtClean="0">
                <a:latin typeface="+mn-ea"/>
              </a:rPr>
              <a:t> 구제방안 없음</a:t>
            </a:r>
            <a:endParaRPr lang="en-US" altLang="ko-KR" sz="1600" b="1" dirty="0" smtClean="0">
              <a:latin typeface="+mn-ea"/>
            </a:endParaRPr>
          </a:p>
        </p:txBody>
      </p:sp>
      <p:grpSp>
        <p:nvGrpSpPr>
          <p:cNvPr id="53" name="그룹 52"/>
          <p:cNvGrpSpPr/>
          <p:nvPr/>
        </p:nvGrpSpPr>
        <p:grpSpPr>
          <a:xfrm>
            <a:off x="179512" y="1052736"/>
            <a:ext cx="8852067" cy="430887"/>
            <a:chOff x="301577" y="2060847"/>
            <a:chExt cx="8852067" cy="430887"/>
          </a:xfrm>
        </p:grpSpPr>
        <p:pic>
          <p:nvPicPr>
            <p:cNvPr id="54" name="_x184519240" descr="EMB00000b54263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77" y="2154053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>
              <a:off x="549227" y="2060847"/>
              <a:ext cx="8604417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허위신고 검증 지속</a:t>
              </a:r>
              <a:endParaRPr lang="ko-KR" altLang="en-US" sz="2200" b="1" dirty="0" smtClean="0">
                <a:solidFill>
                  <a:schemeClr val="accent1">
                    <a:lumMod val="75000"/>
                  </a:schemeClr>
                </a:solidFill>
                <a:latin typeface="울릉도"/>
              </a:endParaRPr>
            </a:p>
          </p:txBody>
        </p:sp>
      </p:grpSp>
      <p:sp>
        <p:nvSpPr>
          <p:cNvPr id="56" name="직사각형 55"/>
          <p:cNvSpPr/>
          <p:nvPr/>
        </p:nvSpPr>
        <p:spPr>
          <a:xfrm>
            <a:off x="383166" y="1474912"/>
            <a:ext cx="84829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Tx/>
              <a:buChar char="-"/>
            </a:pPr>
            <a:r>
              <a:rPr lang="ko-KR" altLang="en-US" sz="1600" b="1" dirty="0" smtClean="0">
                <a:latin typeface="+mn-ea"/>
              </a:rPr>
              <a:t>허위실적 </a:t>
            </a:r>
            <a:r>
              <a:rPr lang="ko-KR" altLang="en-US" sz="1600" b="1" dirty="0" err="1" smtClean="0">
                <a:latin typeface="+mn-ea"/>
              </a:rPr>
              <a:t>신고시</a:t>
            </a:r>
            <a:r>
              <a:rPr lang="ko-KR" altLang="en-US" sz="1600" b="1" dirty="0" smtClean="0">
                <a:latin typeface="+mn-ea"/>
              </a:rPr>
              <a:t> 제재처분</a:t>
            </a:r>
            <a:r>
              <a:rPr lang="en-US" altLang="ko-KR" sz="1600" b="1" dirty="0" smtClean="0">
                <a:latin typeface="+mn-ea"/>
              </a:rPr>
              <a:t>: </a:t>
            </a:r>
            <a:r>
              <a:rPr lang="ko-KR" altLang="en-US" sz="1600" b="1" dirty="0" smtClean="0">
                <a:latin typeface="+mn-ea"/>
              </a:rPr>
              <a:t>영업정지</a:t>
            </a:r>
            <a:r>
              <a:rPr lang="en-US" altLang="ko-KR" sz="1600" b="1" dirty="0" smtClean="0">
                <a:latin typeface="+mn-ea"/>
              </a:rPr>
              <a:t>(4</a:t>
            </a:r>
            <a:r>
              <a:rPr lang="ko-KR" altLang="en-US" sz="1600" b="1" dirty="0" smtClean="0">
                <a:latin typeface="+mn-ea"/>
              </a:rPr>
              <a:t>개월</a:t>
            </a:r>
            <a:r>
              <a:rPr lang="en-US" altLang="ko-KR" sz="1600" b="1" dirty="0" smtClean="0">
                <a:latin typeface="+mn-ea"/>
              </a:rPr>
              <a:t>), </a:t>
            </a:r>
            <a:r>
              <a:rPr lang="ko-KR" altLang="en-US" sz="1600" b="1" dirty="0" smtClean="0">
                <a:latin typeface="+mn-ea"/>
              </a:rPr>
              <a:t>부정당업자 제재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형사 고발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err="1" smtClean="0">
                <a:latin typeface="+mn-ea"/>
              </a:rPr>
              <a:t>시평액</a:t>
            </a:r>
            <a:r>
              <a:rPr lang="ko-KR" altLang="en-US" sz="1600" b="1" dirty="0" smtClean="0">
                <a:latin typeface="+mn-ea"/>
              </a:rPr>
              <a:t> 감액</a:t>
            </a:r>
            <a:endParaRPr lang="en-US" altLang="ko-KR" sz="1600" b="1" dirty="0" smtClean="0">
              <a:latin typeface="+mn-ea"/>
            </a:endParaRPr>
          </a:p>
          <a:p>
            <a:pPr fontAlgn="base"/>
            <a:r>
              <a:rPr lang="en-US" altLang="ko-KR" sz="1600" b="1" dirty="0" smtClean="0">
                <a:latin typeface="+mn-ea"/>
              </a:rPr>
              <a:t>** </a:t>
            </a:r>
            <a:r>
              <a:rPr lang="ko-KR" altLang="en-US" sz="1600" b="1" dirty="0" smtClean="0">
                <a:latin typeface="+mn-ea"/>
              </a:rPr>
              <a:t>국세청에 세무조사 자료로 통보됨</a:t>
            </a:r>
            <a:r>
              <a:rPr lang="en-US" altLang="ko-KR" sz="1600" b="1" dirty="0" smtClean="0">
                <a:latin typeface="+mn-ea"/>
              </a:rPr>
              <a:t>.</a:t>
            </a:r>
          </a:p>
        </p:txBody>
      </p:sp>
      <p:grpSp>
        <p:nvGrpSpPr>
          <p:cNvPr id="61" name="그룹 60"/>
          <p:cNvGrpSpPr/>
          <p:nvPr/>
        </p:nvGrpSpPr>
        <p:grpSpPr>
          <a:xfrm>
            <a:off x="179512" y="3307631"/>
            <a:ext cx="8852067" cy="769441"/>
            <a:chOff x="301577" y="1891570"/>
            <a:chExt cx="8852067" cy="769441"/>
          </a:xfrm>
        </p:grpSpPr>
        <p:pic>
          <p:nvPicPr>
            <p:cNvPr id="62" name="_x184519240" descr="EMB00000b54263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77" y="2032396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" name="Rectangle 6"/>
            <p:cNvSpPr>
              <a:spLocks noChangeArrowheads="1"/>
            </p:cNvSpPr>
            <p:nvPr/>
          </p:nvSpPr>
          <p:spPr bwMode="auto">
            <a:xfrm>
              <a:off x="549227" y="1891570"/>
              <a:ext cx="8604417" cy="769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신고서류는 제출 후 내용의 수정 또는 추가가 불가하므로 제출 전 </a:t>
              </a:r>
              <a:endPara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HY울릉도B" pitchFamily="18" charset="-127"/>
                <a:cs typeface="굴림" pitchFamily="50" charset="-127"/>
              </a:endParaRPr>
            </a:p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충분히 검토 </a:t>
              </a:r>
              <a:endParaRPr lang="ko-KR" altLang="en-US" sz="2200" b="1" dirty="0" smtClean="0">
                <a:solidFill>
                  <a:schemeClr val="accent1">
                    <a:lumMod val="75000"/>
                  </a:schemeClr>
                </a:solidFill>
                <a:latin typeface="울릉도"/>
              </a:endParaRPr>
            </a:p>
          </p:txBody>
        </p:sp>
      </p:grpSp>
      <p:grpSp>
        <p:nvGrpSpPr>
          <p:cNvPr id="57" name="그룹 56"/>
          <p:cNvGrpSpPr/>
          <p:nvPr/>
        </p:nvGrpSpPr>
        <p:grpSpPr>
          <a:xfrm>
            <a:off x="179512" y="5013176"/>
            <a:ext cx="8852067" cy="430887"/>
            <a:chOff x="301577" y="2060847"/>
            <a:chExt cx="8852067" cy="430887"/>
          </a:xfrm>
        </p:grpSpPr>
        <p:pic>
          <p:nvPicPr>
            <p:cNvPr id="58" name="_x184519240" descr="EMB00000b54263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77" y="2154053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9" name="Rectangle 6"/>
            <p:cNvSpPr>
              <a:spLocks noChangeArrowheads="1"/>
            </p:cNvSpPr>
            <p:nvPr/>
          </p:nvSpPr>
          <p:spPr bwMode="auto">
            <a:xfrm>
              <a:off x="549227" y="2060847"/>
              <a:ext cx="8604417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200" b="1" i="0" u="none" strike="noStrike" cap="none" spc="-150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세무사 또는 회계사 작성 서류는 공인과 간인 필요</a:t>
              </a:r>
              <a:endParaRPr lang="ko-KR" altLang="en-US" sz="2200" b="1" spc="-150" dirty="0" smtClean="0">
                <a:solidFill>
                  <a:schemeClr val="accent1">
                    <a:lumMod val="75000"/>
                  </a:schemeClr>
                </a:solidFill>
                <a:latin typeface="울릉도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05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1" name="그룹 40"/>
          <p:cNvGrpSpPr/>
          <p:nvPr/>
        </p:nvGrpSpPr>
        <p:grpSpPr>
          <a:xfrm>
            <a:off x="184429" y="3987022"/>
            <a:ext cx="8852067" cy="430887"/>
            <a:chOff x="301577" y="2060847"/>
            <a:chExt cx="8852067" cy="430887"/>
          </a:xfrm>
        </p:grpSpPr>
        <p:pic>
          <p:nvPicPr>
            <p:cNvPr id="42" name="_x184519240" descr="EMB00000b54263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77" y="2154053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Rectangle 6"/>
            <p:cNvSpPr>
              <a:spLocks noChangeArrowheads="1"/>
            </p:cNvSpPr>
            <p:nvPr/>
          </p:nvSpPr>
          <p:spPr bwMode="auto">
            <a:xfrm>
              <a:off x="549227" y="2060847"/>
              <a:ext cx="8604417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건설기술개발비 수정관련</a:t>
              </a:r>
              <a:endParaRPr lang="ko-KR" altLang="en-US" sz="2200" b="1" dirty="0" smtClean="0">
                <a:solidFill>
                  <a:schemeClr val="accent2">
                    <a:lumMod val="75000"/>
                  </a:schemeClr>
                </a:solidFill>
                <a:latin typeface="울릉도"/>
              </a:endParaRPr>
            </a:p>
          </p:txBody>
        </p:sp>
      </p:grpSp>
      <p:sp>
        <p:nvSpPr>
          <p:cNvPr id="44" name="직사각형 43"/>
          <p:cNvSpPr/>
          <p:nvPr/>
        </p:nvSpPr>
        <p:spPr>
          <a:xfrm>
            <a:off x="388083" y="4461153"/>
            <a:ext cx="84829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Tx/>
              <a:buChar char="-"/>
            </a:pPr>
            <a:r>
              <a:rPr lang="ko-KR" altLang="en-US" sz="1600" b="1" dirty="0" smtClean="0">
                <a:latin typeface="+mn-ea"/>
              </a:rPr>
              <a:t>시공능력평가 공시 이후에는 원칙적으로 수정 불가</a:t>
            </a:r>
            <a:endParaRPr lang="en-US" altLang="ko-KR" sz="1600" b="1" dirty="0" smtClean="0">
              <a:latin typeface="+mn-ea"/>
            </a:endParaRPr>
          </a:p>
          <a:p>
            <a:pPr marL="285750" indent="-285750" fontAlgn="base">
              <a:buFontTx/>
              <a:buChar char="-"/>
            </a:pPr>
            <a:r>
              <a:rPr lang="ko-KR" altLang="en-US" sz="1600" b="1" dirty="0" smtClean="0">
                <a:latin typeface="+mn-ea"/>
              </a:rPr>
              <a:t>다만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세무서로부터 기술개발비의 일부 또는 전부가 불인정되는 경우에 한해 회계사의 확인을 받아 수정</a:t>
            </a:r>
            <a:endParaRPr lang="en-US" altLang="ko-KR" sz="1600" b="1" dirty="0" smtClean="0">
              <a:latin typeface="+mn-ea"/>
            </a:endParaRPr>
          </a:p>
        </p:txBody>
      </p:sp>
      <p:grpSp>
        <p:nvGrpSpPr>
          <p:cNvPr id="49" name="그룹 48"/>
          <p:cNvGrpSpPr/>
          <p:nvPr/>
        </p:nvGrpSpPr>
        <p:grpSpPr>
          <a:xfrm>
            <a:off x="179512" y="2195880"/>
            <a:ext cx="8852067" cy="430887"/>
            <a:chOff x="301577" y="2060847"/>
            <a:chExt cx="8852067" cy="430887"/>
          </a:xfrm>
        </p:grpSpPr>
        <p:pic>
          <p:nvPicPr>
            <p:cNvPr id="50" name="_x184519240" descr="EMB00000b54263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77" y="2154053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Rectangle 6"/>
            <p:cNvSpPr>
              <a:spLocks noChangeArrowheads="1"/>
            </p:cNvSpPr>
            <p:nvPr/>
          </p:nvSpPr>
          <p:spPr bwMode="auto">
            <a:xfrm>
              <a:off x="549227" y="2060847"/>
              <a:ext cx="8604417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건설기술개발비 확인서류</a:t>
              </a:r>
              <a:endParaRPr lang="ko-KR" altLang="en-US" sz="2200" b="1" dirty="0" smtClean="0">
                <a:solidFill>
                  <a:schemeClr val="accent1">
                    <a:lumMod val="75000"/>
                  </a:schemeClr>
                </a:solidFill>
                <a:latin typeface="울릉도"/>
              </a:endParaRPr>
            </a:p>
          </p:txBody>
        </p:sp>
      </p:grpSp>
      <p:sp>
        <p:nvSpPr>
          <p:cNvPr id="52" name="직사각형 51"/>
          <p:cNvSpPr/>
          <p:nvPr/>
        </p:nvSpPr>
        <p:spPr>
          <a:xfrm>
            <a:off x="383166" y="2670011"/>
            <a:ext cx="84829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Tx/>
              <a:buChar char="-"/>
            </a:pPr>
            <a:r>
              <a:rPr lang="ko-KR" altLang="en-US" sz="1600" b="1" dirty="0" smtClean="0">
                <a:latin typeface="+mn-ea"/>
              </a:rPr>
              <a:t>세무사 또는 회계사가 확인한 건설기술개발비 확인서</a:t>
            </a:r>
            <a:r>
              <a:rPr lang="en-US" altLang="ko-KR" sz="1600" b="1" dirty="0" smtClean="0">
                <a:latin typeface="+mn-ea"/>
              </a:rPr>
              <a:t>(</a:t>
            </a:r>
            <a:r>
              <a:rPr lang="ko-KR" altLang="en-US" sz="1600" b="1" dirty="0" smtClean="0">
                <a:latin typeface="+mn-ea"/>
              </a:rPr>
              <a:t>기존과 동일</a:t>
            </a:r>
            <a:r>
              <a:rPr lang="en-US" altLang="ko-KR" sz="1600" b="1" dirty="0" smtClean="0">
                <a:latin typeface="+mn-ea"/>
              </a:rPr>
              <a:t>)</a:t>
            </a:r>
          </a:p>
          <a:p>
            <a:pPr marL="285750" indent="-285750" fontAlgn="base">
              <a:buFontTx/>
              <a:buChar char="-"/>
            </a:pPr>
            <a:r>
              <a:rPr lang="ko-KR" altLang="en-US" sz="1600" b="1" dirty="0" smtClean="0">
                <a:latin typeface="+mn-ea"/>
              </a:rPr>
              <a:t>세무사 또는 회계사가 확인한 조세특례제한법 시행규칙 제</a:t>
            </a:r>
            <a:r>
              <a:rPr lang="en-US" altLang="ko-KR" sz="1600" b="1" dirty="0" smtClean="0">
                <a:latin typeface="+mn-ea"/>
              </a:rPr>
              <a:t>3</a:t>
            </a:r>
            <a:r>
              <a:rPr lang="ko-KR" altLang="en-US" sz="1600" b="1" dirty="0" err="1" smtClean="0">
                <a:latin typeface="+mn-ea"/>
              </a:rPr>
              <a:t>호서식</a:t>
            </a:r>
            <a:r>
              <a:rPr lang="en-US" altLang="ko-KR" sz="1600" b="1" dirty="0" smtClean="0">
                <a:latin typeface="+mn-ea"/>
              </a:rPr>
              <a:t>(</a:t>
            </a:r>
            <a:r>
              <a:rPr lang="ko-KR" altLang="en-US" sz="1600" b="1" dirty="0" smtClean="0">
                <a:latin typeface="+mn-ea"/>
              </a:rPr>
              <a:t>기존과 동일</a:t>
            </a:r>
            <a:r>
              <a:rPr lang="en-US" altLang="ko-KR" sz="1600" b="1" dirty="0" smtClean="0">
                <a:latin typeface="+mn-ea"/>
              </a:rPr>
              <a:t>)</a:t>
            </a:r>
          </a:p>
          <a:p>
            <a:pPr marL="285750" indent="-285750" fontAlgn="base">
              <a:buFontTx/>
              <a:buChar char="-"/>
            </a:pPr>
            <a:r>
              <a:rPr lang="ko-KR" altLang="en-US" sz="1600" b="1" dirty="0" smtClean="0">
                <a:latin typeface="+mn-ea"/>
              </a:rPr>
              <a:t>자사 도장 통인 또는 간인한 세무조정계산서</a:t>
            </a:r>
            <a:r>
              <a:rPr lang="en-US" altLang="ko-KR" sz="1600" b="1" dirty="0" smtClean="0">
                <a:latin typeface="+mn-ea"/>
              </a:rPr>
              <a:t>(</a:t>
            </a:r>
            <a:r>
              <a:rPr lang="ko-KR" altLang="en-US" sz="1600" b="1" dirty="0" smtClean="0">
                <a:latin typeface="+mn-ea"/>
              </a:rPr>
              <a:t>법인세 또는 소득세 신고서류 일체 포함</a:t>
            </a:r>
            <a:r>
              <a:rPr lang="en-US" altLang="ko-KR" sz="1600" b="1" dirty="0" smtClean="0">
                <a:latin typeface="+mn-ea"/>
              </a:rPr>
              <a:t>)</a:t>
            </a:r>
          </a:p>
        </p:txBody>
      </p:sp>
      <p:grpSp>
        <p:nvGrpSpPr>
          <p:cNvPr id="53" name="그룹 52"/>
          <p:cNvGrpSpPr/>
          <p:nvPr/>
        </p:nvGrpSpPr>
        <p:grpSpPr>
          <a:xfrm>
            <a:off x="179512" y="974717"/>
            <a:ext cx="8852067" cy="430887"/>
            <a:chOff x="301577" y="2060847"/>
            <a:chExt cx="8852067" cy="430887"/>
          </a:xfrm>
        </p:grpSpPr>
        <p:pic>
          <p:nvPicPr>
            <p:cNvPr id="54" name="_x184519240" descr="EMB00000b54263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77" y="2154053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>
              <a:off x="549227" y="2060847"/>
              <a:ext cx="8604417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200" b="1" dirty="0" err="1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현금흐름표</a:t>
              </a:r>
              <a:r>
                <a:rPr kumimoji="1" lang="ko-KR" altLang="en-US" sz="2200" b="1" dirty="0" smtClean="0">
                  <a:solidFill>
                    <a:srgbClr val="0000FF"/>
                  </a:solidFill>
                  <a:latin typeface="굴림" pitchFamily="50" charset="-127"/>
                  <a:ea typeface="HY울릉도B" pitchFamily="18" charset="-127"/>
                  <a:cs typeface="굴림" pitchFamily="50" charset="-127"/>
                </a:rPr>
                <a:t> 평가 강화</a:t>
              </a:r>
              <a:endParaRPr lang="ko-KR" altLang="en-US" sz="2200" b="1" dirty="0">
                <a:solidFill>
                  <a:schemeClr val="accent1">
                    <a:lumMod val="75000"/>
                  </a:schemeClr>
                </a:solidFill>
                <a:latin typeface="울릉도"/>
              </a:endParaRPr>
            </a:p>
          </p:txBody>
        </p:sp>
      </p:grpSp>
      <p:sp>
        <p:nvSpPr>
          <p:cNvPr id="56" name="직사각형 55"/>
          <p:cNvSpPr/>
          <p:nvPr/>
        </p:nvSpPr>
        <p:spPr>
          <a:xfrm>
            <a:off x="383166" y="1396893"/>
            <a:ext cx="84829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Tx/>
              <a:buChar char="-"/>
            </a:pPr>
            <a:r>
              <a:rPr lang="ko-KR" altLang="en-US" sz="1600" b="1" dirty="0" err="1" smtClean="0">
                <a:latin typeface="+mn-ea"/>
              </a:rPr>
              <a:t>현금흐름표를</a:t>
            </a:r>
            <a:r>
              <a:rPr lang="ko-KR" altLang="en-US" sz="1600" b="1" dirty="0" smtClean="0">
                <a:latin typeface="+mn-ea"/>
              </a:rPr>
              <a:t> 재무제표와 다르게 작성하는 사례가 있어 평가를 강화할 예정</a:t>
            </a:r>
            <a:endParaRPr lang="en-US" altLang="ko-KR" sz="1600" b="1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3855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1022971" y="2615183"/>
            <a:ext cx="7509469" cy="885825"/>
            <a:chOff x="919553" y="3717032"/>
            <a:chExt cx="7509469" cy="885825"/>
          </a:xfrm>
        </p:grpSpPr>
        <p:pic>
          <p:nvPicPr>
            <p:cNvPr id="42" name="_x196821032" descr="EMB00000b5425b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553" y="3717032"/>
              <a:ext cx="6743700" cy="885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_x196823192"/>
            <p:cNvSpPr>
              <a:spLocks noChangeArrowheads="1"/>
            </p:cNvSpPr>
            <p:nvPr/>
          </p:nvSpPr>
          <p:spPr bwMode="auto">
            <a:xfrm>
              <a:off x="1299581" y="3815775"/>
              <a:ext cx="595313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4000" b="1" dirty="0">
                  <a:solidFill>
                    <a:srgbClr val="FFFFFF"/>
                  </a:solidFill>
                  <a:latin typeface="+mn-ea"/>
                  <a:cs typeface="굴림" pitchFamily="50" charset="-127"/>
                </a:rPr>
                <a:t>2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굴림" pitchFamily="50" charset="-127"/>
              </a:endParaRPr>
            </a:p>
          </p:txBody>
        </p:sp>
        <p:sp>
          <p:nvSpPr>
            <p:cNvPr id="44" name="_x196823912"/>
            <p:cNvSpPr>
              <a:spLocks noChangeArrowheads="1"/>
            </p:cNvSpPr>
            <p:nvPr/>
          </p:nvSpPr>
          <p:spPr bwMode="auto">
            <a:xfrm>
              <a:off x="2247297" y="3811488"/>
              <a:ext cx="6181725" cy="696912"/>
            </a:xfrm>
            <a:prstGeom prst="roundRect">
              <a:avLst>
                <a:gd name="adj" fmla="val 200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공사실적</a:t>
              </a:r>
              <a:r>
                <a:rPr kumimoji="1" lang="en-US" altLang="ko-KR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Y헤드라인M" pitchFamily="18" charset="-127"/>
                  <a:ea typeface="굴림" pitchFamily="50" charset="-127"/>
                  <a:cs typeface="굴림" pitchFamily="50" charset="-127"/>
                </a:rPr>
                <a:t>(1</a:t>
              </a:r>
              <a:r>
                <a:rPr kumimoji="1" lang="ko-KR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차</a:t>
              </a:r>
              <a:r>
                <a:rPr kumimoji="1" lang="en-US" altLang="ko-KR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Y헤드라인M" pitchFamily="18" charset="-127"/>
                  <a:ea typeface="굴림" pitchFamily="50" charset="-127"/>
                  <a:cs typeface="굴림" pitchFamily="50" charset="-127"/>
                </a:rPr>
                <a:t>) </a:t>
              </a:r>
              <a:r>
                <a:rPr kumimoji="1" lang="ko-KR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HY헤드라인M" pitchFamily="18" charset="-127"/>
                  <a:cs typeface="굴림" pitchFamily="50" charset="-127"/>
                </a:rPr>
                <a:t>신고 관련</a:t>
              </a:r>
              <a:endPara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05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87"/>
          <p:cNvSpPr/>
          <p:nvPr/>
        </p:nvSpPr>
        <p:spPr>
          <a:xfrm>
            <a:off x="3096850" y="5361"/>
            <a:ext cx="725930" cy="707571"/>
          </a:xfrm>
          <a:custGeom>
            <a:avLst/>
            <a:gdLst/>
            <a:ahLst/>
            <a:cxnLst/>
            <a:rect l="l" t="t" r="r" b="b"/>
            <a:pathLst>
              <a:path w="1286509" h="1114425">
                <a:moveTo>
                  <a:pt x="1286179" y="0"/>
                </a:moveTo>
                <a:lnTo>
                  <a:pt x="0" y="0"/>
                </a:lnTo>
                <a:lnTo>
                  <a:pt x="643089" y="1114310"/>
                </a:lnTo>
                <a:lnTo>
                  <a:pt x="1286179" y="0"/>
                </a:lnTo>
                <a:close/>
              </a:path>
            </a:pathLst>
          </a:custGeom>
          <a:solidFill>
            <a:srgbClr val="F6F9EC"/>
          </a:solidFill>
        </p:spPr>
        <p:txBody>
          <a:bodyPr wrap="square" lIns="0" tIns="0" rIns="0" bIns="0" rtlCol="0"/>
          <a:lstStyle/>
          <a:p>
            <a:pPr defTabSz="541729"/>
            <a:endParaRPr sz="1100">
              <a:solidFill>
                <a:prstClr val="black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" y="5361"/>
            <a:ext cx="9137849" cy="6845519"/>
            <a:chOff x="1" y="5361"/>
            <a:chExt cx="9137849" cy="6845519"/>
          </a:xfrm>
        </p:grpSpPr>
        <p:sp>
          <p:nvSpPr>
            <p:cNvPr id="16" name="object 76"/>
            <p:cNvSpPr/>
            <p:nvPr/>
          </p:nvSpPr>
          <p:spPr>
            <a:xfrm>
              <a:off x="4567040" y="6143132"/>
              <a:ext cx="408470" cy="707571"/>
            </a:xfrm>
            <a:custGeom>
              <a:avLst/>
              <a:gdLst/>
              <a:ahLst/>
              <a:cxnLst/>
              <a:rect l="l" t="t" r="r" b="b"/>
              <a:pathLst>
                <a:path w="723900" h="1114425">
                  <a:moveTo>
                    <a:pt x="723760" y="0"/>
                  </a:moveTo>
                  <a:lnTo>
                    <a:pt x="0" y="0"/>
                  </a:lnTo>
                  <a:lnTo>
                    <a:pt x="0" y="974559"/>
                  </a:lnTo>
                  <a:lnTo>
                    <a:pt x="80657" y="1114323"/>
                  </a:lnTo>
                  <a:lnTo>
                    <a:pt x="723760" y="0"/>
                  </a:lnTo>
                  <a:close/>
                </a:path>
              </a:pathLst>
            </a:custGeom>
            <a:solidFill>
              <a:srgbClr val="F2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7" name="object 77"/>
            <p:cNvSpPr/>
            <p:nvPr/>
          </p:nvSpPr>
          <p:spPr>
            <a:xfrm>
              <a:off x="461255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5938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8" name="object 78"/>
            <p:cNvSpPr/>
            <p:nvPr/>
          </p:nvSpPr>
          <p:spPr>
            <a:xfrm>
              <a:off x="4975432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35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EDF2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19" name="object 79"/>
            <p:cNvSpPr/>
            <p:nvPr/>
          </p:nvSpPr>
          <p:spPr>
            <a:xfrm>
              <a:off x="5338160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5EC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0" name="object 80"/>
            <p:cNvSpPr/>
            <p:nvPr/>
          </p:nvSpPr>
          <p:spPr>
            <a:xfrm>
              <a:off x="570120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2810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D5E1EF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1" name="object 81"/>
            <p:cNvSpPr/>
            <p:nvPr/>
          </p:nvSpPr>
          <p:spPr>
            <a:xfrm>
              <a:off x="6063927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FBFBF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2" name="object 82"/>
            <p:cNvSpPr/>
            <p:nvPr/>
          </p:nvSpPr>
          <p:spPr>
            <a:xfrm>
              <a:off x="6426978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179" y="0"/>
                  </a:moveTo>
                  <a:lnTo>
                    <a:pt x="0" y="0"/>
                  </a:lnTo>
                  <a:lnTo>
                    <a:pt x="642785" y="1114310"/>
                  </a:lnTo>
                  <a:lnTo>
                    <a:pt x="1286179" y="0"/>
                  </a:lnTo>
                  <a:close/>
                </a:path>
              </a:pathLst>
            </a:custGeom>
            <a:solidFill>
              <a:srgbClr val="E5EFF6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3" name="object 83"/>
            <p:cNvSpPr/>
            <p:nvPr/>
          </p:nvSpPr>
          <p:spPr>
            <a:xfrm>
              <a:off x="6789684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94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394" y="0"/>
                  </a:lnTo>
                  <a:close/>
                </a:path>
              </a:pathLst>
            </a:custGeom>
            <a:solidFill>
              <a:srgbClr val="EAF4F9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4" name="object 84"/>
            <p:cNvSpPr/>
            <p:nvPr/>
          </p:nvSpPr>
          <p:spPr>
            <a:xfrm>
              <a:off x="7152735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9FBD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5" name="object 85"/>
            <p:cNvSpPr/>
            <p:nvPr/>
          </p:nvSpPr>
          <p:spPr>
            <a:xfrm>
              <a:off x="7515615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79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88B7D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6" name="object 86"/>
            <p:cNvSpPr/>
            <p:nvPr/>
          </p:nvSpPr>
          <p:spPr>
            <a:xfrm>
              <a:off x="7878487" y="6143132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1286230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A3D3E1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7" name="object 87"/>
            <p:cNvSpPr/>
            <p:nvPr/>
          </p:nvSpPr>
          <p:spPr>
            <a:xfrm>
              <a:off x="8241366" y="6143139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510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A0D0D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8" name="object 88"/>
            <p:cNvSpPr/>
            <p:nvPr/>
          </p:nvSpPr>
          <p:spPr>
            <a:xfrm>
              <a:off x="8604261" y="6143132"/>
              <a:ext cx="533519" cy="707571"/>
            </a:xfrm>
            <a:custGeom>
              <a:avLst/>
              <a:gdLst/>
              <a:ahLst/>
              <a:cxnLst/>
              <a:rect l="l" t="t" r="r" b="b"/>
              <a:pathLst>
                <a:path w="945515" h="1114425">
                  <a:moveTo>
                    <a:pt x="945146" y="0"/>
                  </a:moveTo>
                  <a:lnTo>
                    <a:pt x="0" y="0"/>
                  </a:lnTo>
                  <a:lnTo>
                    <a:pt x="643382" y="1114323"/>
                  </a:lnTo>
                  <a:lnTo>
                    <a:pt x="945146" y="591451"/>
                  </a:lnTo>
                  <a:lnTo>
                    <a:pt x="945146" y="0"/>
                  </a:lnTo>
                  <a:close/>
                </a:path>
              </a:pathLst>
            </a:custGeom>
            <a:solidFill>
              <a:srgbClr val="71AFA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29" name="object 89"/>
            <p:cNvSpPr/>
            <p:nvPr/>
          </p:nvSpPr>
          <p:spPr>
            <a:xfrm>
              <a:off x="8967296" y="6518664"/>
              <a:ext cx="170554" cy="332216"/>
            </a:xfrm>
            <a:custGeom>
              <a:avLst/>
              <a:gdLst/>
              <a:ahLst/>
              <a:cxnLst/>
              <a:rect l="l" t="t" r="r" b="b"/>
              <a:pathLst>
                <a:path w="302259" h="523239">
                  <a:moveTo>
                    <a:pt x="301764" y="0"/>
                  </a:moveTo>
                  <a:lnTo>
                    <a:pt x="0" y="522859"/>
                  </a:lnTo>
                  <a:lnTo>
                    <a:pt x="301764" y="522859"/>
                  </a:lnTo>
                  <a:lnTo>
                    <a:pt x="30176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0" name="object 78"/>
            <p:cNvSpPr/>
            <p:nvPr/>
          </p:nvSpPr>
          <p:spPr>
            <a:xfrm>
              <a:off x="1" y="5361"/>
              <a:ext cx="556809" cy="707571"/>
            </a:xfrm>
            <a:custGeom>
              <a:avLst/>
              <a:gdLst/>
              <a:ahLst/>
              <a:cxnLst/>
              <a:rect l="l" t="t" r="r" b="b"/>
              <a:pathLst>
                <a:path w="986790" h="1114425">
                  <a:moveTo>
                    <a:pt x="343154" y="0"/>
                  </a:moveTo>
                  <a:lnTo>
                    <a:pt x="0" y="594575"/>
                  </a:lnTo>
                  <a:lnTo>
                    <a:pt x="0" y="1114323"/>
                  </a:lnTo>
                  <a:lnTo>
                    <a:pt x="986256" y="1114323"/>
                  </a:lnTo>
                  <a:lnTo>
                    <a:pt x="343154" y="0"/>
                  </a:lnTo>
                  <a:close/>
                </a:path>
              </a:pathLst>
            </a:custGeom>
            <a:solidFill>
              <a:srgbClr val="91C3B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1" name="object 79"/>
            <p:cNvSpPr/>
            <p:nvPr/>
          </p:nvSpPr>
          <p:spPr>
            <a:xfrm>
              <a:off x="193623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115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A9D1AD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2" name="object 80"/>
            <p:cNvSpPr/>
            <p:nvPr/>
          </p:nvSpPr>
          <p:spPr>
            <a:xfrm>
              <a:off x="556515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167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C4DFC0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3" name="object 81"/>
            <p:cNvSpPr/>
            <p:nvPr/>
          </p:nvSpPr>
          <p:spPr>
            <a:xfrm>
              <a:off x="919388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30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30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4" name="object 83"/>
            <p:cNvSpPr/>
            <p:nvPr/>
          </p:nvSpPr>
          <p:spPr>
            <a:xfrm>
              <a:off x="1645161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484" y="0"/>
                  </a:moveTo>
                  <a:lnTo>
                    <a:pt x="0" y="0"/>
                  </a:lnTo>
                  <a:lnTo>
                    <a:pt x="643102" y="1114310"/>
                  </a:lnTo>
                  <a:lnTo>
                    <a:pt x="1286484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5" name="object 84"/>
            <p:cNvSpPr/>
            <p:nvPr/>
          </p:nvSpPr>
          <p:spPr>
            <a:xfrm>
              <a:off x="2008040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382" y="0"/>
                  </a:moveTo>
                  <a:lnTo>
                    <a:pt x="0" y="1114310"/>
                  </a:lnTo>
                  <a:lnTo>
                    <a:pt x="1286471" y="1114310"/>
                  </a:lnTo>
                  <a:lnTo>
                    <a:pt x="643382" y="0"/>
                  </a:lnTo>
                  <a:close/>
                </a:path>
              </a:pathLst>
            </a:custGeom>
            <a:solidFill>
              <a:srgbClr val="FBFAF8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6" name="object 85"/>
            <p:cNvSpPr/>
            <p:nvPr/>
          </p:nvSpPr>
          <p:spPr>
            <a:xfrm>
              <a:off x="2371084" y="5361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1286205" y="0"/>
                  </a:moveTo>
                  <a:lnTo>
                    <a:pt x="0" y="0"/>
                  </a:lnTo>
                  <a:lnTo>
                    <a:pt x="643077" y="1114310"/>
                  </a:lnTo>
                  <a:lnTo>
                    <a:pt x="1286205" y="0"/>
                  </a:lnTo>
                  <a:close/>
                </a:path>
              </a:pathLst>
            </a:custGeom>
            <a:solidFill>
              <a:srgbClr val="EFF3DA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7" name="object 86"/>
            <p:cNvSpPr/>
            <p:nvPr/>
          </p:nvSpPr>
          <p:spPr>
            <a:xfrm>
              <a:off x="2733949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10" h="1114425">
                  <a:moveTo>
                    <a:pt x="643128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128" y="0"/>
                  </a:lnTo>
                  <a:close/>
                </a:path>
              </a:pathLst>
            </a:custGeom>
            <a:solidFill>
              <a:srgbClr val="FAFA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39" name="object 88"/>
            <p:cNvSpPr/>
            <p:nvPr/>
          </p:nvSpPr>
          <p:spPr>
            <a:xfrm>
              <a:off x="3459722" y="5377"/>
              <a:ext cx="725930" cy="707571"/>
            </a:xfrm>
            <a:custGeom>
              <a:avLst/>
              <a:gdLst/>
              <a:ahLst/>
              <a:cxnLst/>
              <a:rect l="l" t="t" r="r" b="b"/>
              <a:pathLst>
                <a:path w="1286509" h="1114425">
                  <a:moveTo>
                    <a:pt x="643089" y="0"/>
                  </a:moveTo>
                  <a:lnTo>
                    <a:pt x="0" y="1114310"/>
                  </a:lnTo>
                  <a:lnTo>
                    <a:pt x="1286205" y="1114310"/>
                  </a:lnTo>
                  <a:lnTo>
                    <a:pt x="643089" y="0"/>
                  </a:lnTo>
                  <a:close/>
                </a:path>
              </a:pathLst>
            </a:custGeom>
            <a:solidFill>
              <a:srgbClr val="FBFBFC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  <p:sp>
          <p:nvSpPr>
            <p:cNvPr id="40" name="object 90"/>
            <p:cNvSpPr/>
            <p:nvPr/>
          </p:nvSpPr>
          <p:spPr>
            <a:xfrm>
              <a:off x="4185488" y="5369"/>
              <a:ext cx="385180" cy="707571"/>
            </a:xfrm>
            <a:custGeom>
              <a:avLst/>
              <a:gdLst/>
              <a:ahLst/>
              <a:cxnLst/>
              <a:rect l="l" t="t" r="r" b="b"/>
              <a:pathLst>
                <a:path w="682625" h="1114425">
                  <a:moveTo>
                    <a:pt x="643369" y="0"/>
                  </a:moveTo>
                  <a:lnTo>
                    <a:pt x="0" y="1114323"/>
                  </a:lnTo>
                  <a:lnTo>
                    <a:pt x="682383" y="1114323"/>
                  </a:lnTo>
                  <a:lnTo>
                    <a:pt x="682383" y="67627"/>
                  </a:lnTo>
                  <a:lnTo>
                    <a:pt x="643369" y="0"/>
                  </a:lnTo>
                  <a:close/>
                </a:path>
              </a:pathLst>
            </a:custGeom>
            <a:solidFill>
              <a:srgbClr val="F6F5F5"/>
            </a:solidFill>
          </p:spPr>
          <p:txBody>
            <a:bodyPr wrap="square" lIns="0" tIns="0" rIns="0" bIns="0" rtlCol="0"/>
            <a:lstStyle/>
            <a:p>
              <a:pPr defTabSz="541729"/>
              <a:endParaRPr sz="1100">
                <a:solidFill>
                  <a:prstClr val="black"/>
                </a:solidFill>
              </a:endParaRPr>
            </a:p>
          </p:txBody>
        </p:sp>
      </p:grpSp>
      <p:pic>
        <p:nvPicPr>
          <p:cNvPr id="13324" name="_x197536792" descr="EMB00000b54266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80928"/>
            <a:ext cx="24765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휴먼모음T" pitchFamily="18" charset="-127"/>
                <a:cs typeface="굴림" pitchFamily="50" charset="-127"/>
              </a:rPr>
              <a:t> </a:t>
            </a:r>
            <a:r>
              <a:rPr kumimoji="1" lang="ko-KR" altLang="ko-KR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</a:t>
            </a:r>
            <a:endParaRPr kumimoji="1" lang="ko-KR" altLang="ko-KR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40555" y="1537628"/>
            <a:ext cx="8926742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  2016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년도 중 계약만 체결</a:t>
            </a: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자기공사는 인허가</a:t>
            </a: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) 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한 공사도 필히 신고</a:t>
            </a:r>
            <a:endParaRPr kumimoji="1" lang="ko-KR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lvl="0" eaLnBrk="0" latinLnBrk="0" hangingPunct="0"/>
            <a:r>
              <a:rPr lang="en-US" altLang="ko-KR" sz="2000" dirty="0" smtClean="0">
                <a:solidFill>
                  <a:srgbClr val="000000"/>
                </a:solidFill>
                <a:latin typeface="휴먼모음T" pitchFamily="18" charset="-127"/>
              </a:rPr>
              <a:t> -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기성이 발생하지 않은 공사라도 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2016</a:t>
            </a:r>
            <a:r>
              <a:rPr kumimoji="1" lang="ko-KR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년중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계약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자기공사는 인허가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)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한 경우         </a:t>
            </a:r>
            <a:endParaRPr kumimoji="1" lang="en-US" altLang="ko-KR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굴림" pitchFamily="50" charset="-127"/>
              <a:ea typeface="휴먼모음T" pitchFamily="18" charset="-127"/>
              <a:cs typeface="굴림" pitchFamily="50" charset="-127"/>
            </a:endParaRPr>
          </a:p>
          <a:p>
            <a:pPr lvl="0" eaLnBrk="0" latinLnBrk="0" hangingPunct="0"/>
            <a:r>
              <a:rPr lang="en-US" altLang="ko-KR" sz="2000" dirty="0">
                <a:solidFill>
                  <a:srgbClr val="000000"/>
                </a:solidFill>
                <a:ea typeface="휴먼모음T" pitchFamily="18" charset="-127"/>
              </a:rPr>
              <a:t> </a:t>
            </a:r>
            <a:r>
              <a:rPr lang="en-US" altLang="ko-KR" sz="2000" dirty="0" smtClean="0">
                <a:solidFill>
                  <a:srgbClr val="000000"/>
                </a:solidFill>
                <a:ea typeface="휴먼모음T" pitchFamily="18" charset="-127"/>
              </a:rPr>
              <a:t>   </a:t>
            </a:r>
            <a:r>
              <a:rPr kumimoji="1" lang="ko-KR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당년도기성액을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</a:t>
            </a:r>
            <a:r>
              <a:rPr lang="ko-KR" altLang="en-US" sz="2000" dirty="0" smtClean="0">
                <a:solidFill>
                  <a:srgbClr val="000000"/>
                </a:solidFill>
                <a:latin typeface="Arial"/>
                <a:ea typeface="한양신명조"/>
              </a:rPr>
              <a:t>‘</a:t>
            </a:r>
            <a:r>
              <a:rPr lang="en-US" altLang="ko-KR" sz="2000" dirty="0">
                <a:solidFill>
                  <a:srgbClr val="000000"/>
                </a:solidFill>
                <a:latin typeface="휴먼모음T" pitchFamily="18" charset="-127"/>
              </a:rPr>
              <a:t>0</a:t>
            </a:r>
            <a:r>
              <a:rPr lang="en-US" altLang="ko-KR" sz="2000" dirty="0">
                <a:solidFill>
                  <a:srgbClr val="000000"/>
                </a:solidFill>
                <a:latin typeface="Arial"/>
                <a:ea typeface="한양신명조"/>
              </a:rPr>
              <a:t>’</a:t>
            </a:r>
            <a:r>
              <a:rPr lang="ko-KR" altLang="en-US" sz="2000" dirty="0">
                <a:solidFill>
                  <a:srgbClr val="000000"/>
                </a:solidFill>
                <a:ea typeface="휴먼모음T" pitchFamily="18" charset="-127"/>
              </a:rPr>
              <a:t>으로 표기하여 반드시 </a:t>
            </a:r>
            <a:r>
              <a:rPr lang="ko-KR" altLang="en-US" sz="2000" dirty="0" smtClean="0">
                <a:solidFill>
                  <a:srgbClr val="000000"/>
                </a:solidFill>
                <a:ea typeface="휴먼모음T" pitchFamily="18" charset="-127"/>
              </a:rPr>
              <a:t>신고</a:t>
            </a:r>
            <a:endParaRPr kumimoji="1" lang="ko-K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-8587" y="2684537"/>
            <a:ext cx="8480207" cy="100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   </a:t>
            </a:r>
            <a:r>
              <a:rPr kumimoji="1" lang="ko-KR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국내실적은 </a:t>
            </a:r>
            <a:r>
              <a:rPr kumimoji="1" lang="ko-KR" altLang="ko-KR" sz="2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기성액</a:t>
            </a: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실제 시공한 부분</a:t>
            </a: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) 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기준으로 신고</a:t>
            </a:r>
            <a:endParaRPr kumimoji="1" lang="ko-KR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 -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대금 수령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미수령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)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여부와 관계없이 </a:t>
            </a:r>
            <a:r>
              <a:rPr kumimoji="1" lang="ko-KR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실제로 시공한 부분의 금액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을 </a:t>
            </a:r>
            <a:r>
              <a:rPr kumimoji="1" lang="ko-KR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기성액</a:t>
            </a:r>
            <a:r>
              <a:rPr kumimoji="1" lang="ko-KR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으로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신고</a:t>
            </a:r>
            <a:endParaRPr kumimoji="1" lang="ko-KR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 ※ 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선금</a:t>
            </a: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선급금</a:t>
            </a:r>
            <a:r>
              <a:rPr kumimoji="1" lang="en-US" altLang="ko-KR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itchFamily="50" charset="-127"/>
                <a:ea typeface="굴림" pitchFamily="50" charset="-127"/>
                <a:cs typeface="굴림" pitchFamily="50" charset="-127"/>
              </a:rPr>
              <a:t>)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은 </a:t>
            </a:r>
            <a:r>
              <a:rPr kumimoji="1" lang="ko-KR" altLang="en-US" sz="17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기성액으로</a:t>
            </a:r>
            <a:r>
              <a:rPr kumimoji="1" lang="ko-KR" altLang="en-US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맑은 고딕" pitchFamily="50" charset="-127"/>
                <a:cs typeface="굴림" pitchFamily="50" charset="-127"/>
              </a:rPr>
              <a:t> 신고하지 않도록 주의</a:t>
            </a:r>
            <a:endParaRPr kumimoji="1" lang="ko-K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7043" y="3763498"/>
            <a:ext cx="9054082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200" b="1" dirty="0">
                <a:solidFill>
                  <a:srgbClr val="0000FF"/>
                </a:solidFill>
                <a:latin typeface="휴먼모음T" pitchFamily="18" charset="-127"/>
              </a:rPr>
              <a:t> </a:t>
            </a:r>
            <a:r>
              <a:rPr lang="en-US" altLang="ko-KR" sz="2200" b="1" dirty="0" smtClean="0">
                <a:solidFill>
                  <a:srgbClr val="0000FF"/>
                </a:solidFill>
                <a:latin typeface="휴먼모음T" pitchFamily="18" charset="-127"/>
              </a:rPr>
              <a:t> </a:t>
            </a: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1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건 계약으로 성립된 도급공사는 </a:t>
            </a: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1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건의 주된 </a:t>
            </a:r>
            <a:r>
              <a:rPr kumimoji="1" lang="ko-KR" altLang="en-US" sz="2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공종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공사로 신고하여야 하며</a:t>
            </a: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, </a:t>
            </a: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200" b="1" dirty="0">
                <a:solidFill>
                  <a:srgbClr val="0000FF"/>
                </a:solidFill>
                <a:latin typeface="휴먼모음T" pitchFamily="18" charset="-127"/>
              </a:rPr>
              <a:t> </a:t>
            </a:r>
            <a:r>
              <a:rPr lang="en-US" altLang="ko-KR" sz="2200" b="1" dirty="0" smtClean="0">
                <a:solidFill>
                  <a:srgbClr val="0000FF"/>
                </a:solidFill>
                <a:latin typeface="휴먼모음T" pitchFamily="18" charset="-127"/>
              </a:rPr>
              <a:t>  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이를 </a:t>
            </a:r>
            <a:r>
              <a:rPr kumimoji="1" lang="en-US" altLang="ko-KR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2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개 이상의 </a:t>
            </a:r>
            <a:r>
              <a:rPr kumimoji="1" lang="ko-KR" altLang="en-US" sz="2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공종으로</a:t>
            </a:r>
            <a:r>
              <a:rPr kumimoji="1" lang="ko-KR" altLang="en-US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분리하여 신고 불가</a:t>
            </a:r>
            <a:endParaRPr kumimoji="1" lang="ko-KR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 -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공공공사 분리신고가 불가</a:t>
            </a:r>
            <a:endParaRPr kumimoji="1" lang="ko-KR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 -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 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민간공사는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‘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최초계약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’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부터 별도의 건으로 분리계약 한 경우 인정 가능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rPr>
              <a:t>계약서 사본 첨부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휴먼모음T" pitchFamily="18" charset="-127"/>
                <a:ea typeface="굴림" pitchFamily="50" charset="-127"/>
                <a:cs typeface="굴림" pitchFamily="50" charset="-127"/>
              </a:rPr>
              <a:t>)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-10447" y="5190872"/>
            <a:ext cx="9087744" cy="1046440"/>
            <a:chOff x="-10447" y="5698472"/>
            <a:chExt cx="9087744" cy="1046440"/>
          </a:xfrm>
        </p:grpSpPr>
        <p:pic>
          <p:nvPicPr>
            <p:cNvPr id="13322" name="_x197720848" descr="EMB00000b54266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5805264"/>
              <a:ext cx="247650" cy="24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18"/>
            <p:cNvSpPr>
              <a:spLocks noChangeArrowheads="1"/>
            </p:cNvSpPr>
            <p:nvPr/>
          </p:nvSpPr>
          <p:spPr bwMode="auto">
            <a:xfrm>
              <a:off x="-10447" y="5698472"/>
              <a:ext cx="9087744" cy="1046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굴림" pitchFamily="50" charset="-127"/>
                </a:defRPr>
              </a:lvl9pPr>
            </a:lstStyle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2200" b="1" dirty="0">
                  <a:solidFill>
                    <a:srgbClr val="0000FF"/>
                  </a:solidFill>
                  <a:ea typeface="휴먼모음T" pitchFamily="18" charset="-127"/>
                </a:rPr>
                <a:t> </a:t>
              </a:r>
              <a:r>
                <a:rPr lang="en-US" altLang="ko-KR" sz="2200" b="1" dirty="0" smtClean="0">
                  <a:solidFill>
                    <a:srgbClr val="0000FF"/>
                  </a:solidFill>
                  <a:ea typeface="휴먼모음T" pitchFamily="18" charset="-127"/>
                </a:rPr>
                <a:t>   </a:t>
              </a:r>
              <a:r>
                <a:rPr kumimoji="1" lang="ko-KR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금액은 부가가치세 포함하여 </a:t>
              </a:r>
              <a:r>
                <a:rPr kumimoji="1" lang="ko-KR" altLang="ko-KR" sz="2200" b="1" i="0" u="none" strike="noStrike" cap="none" normalizeH="0" baseline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백만원</a:t>
              </a:r>
              <a:r>
                <a:rPr kumimoji="1" lang="ko-KR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 단위로 입력</a:t>
              </a:r>
              <a:r>
                <a:rPr kumimoji="1" lang="en-US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휴먼모음T" pitchFamily="18" charset="-127"/>
                  <a:ea typeface="굴림" pitchFamily="50" charset="-127"/>
                  <a:cs typeface="굴림" pitchFamily="50" charset="-127"/>
                </a:rPr>
                <a:t>(</a:t>
              </a:r>
              <a:r>
                <a:rPr kumimoji="1" lang="ko-KR" altLang="en-US" sz="2200" b="1" i="0" u="none" strike="noStrike" cap="none" normalizeH="0" baseline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단위미만</a:t>
              </a:r>
              <a:r>
                <a:rPr kumimoji="1" lang="ko-KR" altLang="en-US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 </a:t>
              </a:r>
              <a:r>
                <a:rPr kumimoji="1" lang="ko-KR" altLang="en-US" sz="2200" b="1" i="0" u="none" strike="noStrike" cap="none" normalizeH="0" baseline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절사</a:t>
              </a:r>
              <a:r>
                <a:rPr kumimoji="1" lang="en-US" altLang="ko-KR" sz="2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휴먼모음T" pitchFamily="18" charset="-127"/>
                  <a:ea typeface="굴림" pitchFamily="50" charset="-127"/>
                  <a:cs typeface="굴림" pitchFamily="50" charset="-127"/>
                </a:rPr>
                <a:t>)</a:t>
              </a:r>
              <a:endParaRPr kumimoji="1" lang="en-US" altLang="ko-KR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  <a:p>
              <a:pPr lvl="0" algn="just" eaLnBrk="0" latinLnBrk="0" hangingPunct="0"/>
              <a:r>
                <a:rPr lang="en-US" altLang="ko-KR" sz="2000" dirty="0" smtClean="0">
                  <a:solidFill>
                    <a:srgbClr val="000000"/>
                  </a:solidFill>
                  <a:latin typeface="휴먼모음T" pitchFamily="18" charset="-127"/>
                </a:rPr>
                <a:t> - </a:t>
              </a:r>
              <a:r>
                <a:rPr kumimoji="1" lang="ko-KR" alt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이월공사로서 금년도까지 </a:t>
              </a:r>
              <a:r>
                <a:rPr kumimoji="1" lang="ko-KR" altLang="en-US" sz="2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절사금액의</a:t>
              </a:r>
              <a:r>
                <a:rPr kumimoji="1" lang="ko-KR" alt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 합이 </a:t>
              </a:r>
              <a:r>
                <a:rPr kumimoji="1" lang="ko-KR" altLang="en-US" sz="2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백만원이상인</a:t>
              </a:r>
              <a:r>
                <a:rPr kumimoji="1" lang="ko-KR" alt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 경우 금년도에 </a:t>
              </a:r>
              <a:r>
                <a:rPr kumimoji="1" lang="ko-KR" altLang="en-US" sz="2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백만원</a:t>
              </a:r>
              <a:r>
                <a:rPr kumimoji="1" lang="ko-KR" alt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 단위로 </a:t>
              </a:r>
              <a:endPara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휴먼모음T" pitchFamily="18" charset="-127"/>
                <a:cs typeface="굴림" pitchFamily="50" charset="-127"/>
              </a:endParaRPr>
            </a:p>
            <a:p>
              <a:pPr marR="0" lvl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altLang="ko-KR" sz="2000" dirty="0">
                  <a:solidFill>
                    <a:srgbClr val="000000"/>
                  </a:solidFill>
                  <a:ea typeface="휴먼모음T" pitchFamily="18" charset="-127"/>
                </a:rPr>
                <a:t> </a:t>
              </a:r>
              <a:r>
                <a:rPr lang="en-US" altLang="ko-KR" sz="2000" dirty="0" smtClean="0">
                  <a:solidFill>
                    <a:srgbClr val="000000"/>
                  </a:solidFill>
                  <a:ea typeface="휴먼모음T" pitchFamily="18" charset="-127"/>
                </a:rPr>
                <a:t>   </a:t>
              </a:r>
              <a:r>
                <a:rPr kumimoji="1" lang="ko-KR" alt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굴림" pitchFamily="50" charset="-127"/>
                  <a:ea typeface="휴먼모음T" pitchFamily="18" charset="-127"/>
                  <a:cs typeface="굴림" pitchFamily="50" charset="-127"/>
                </a:rPr>
                <a:t>반영가능</a:t>
              </a:r>
              <a:endPara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pic>
        <p:nvPicPr>
          <p:cNvPr id="13325" name="_x184519960" descr="EMB00000b54266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73391"/>
            <a:ext cx="24765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_x197721168" descr="EMB00000b54266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72357"/>
            <a:ext cx="24765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7" name="그룹 46"/>
          <p:cNvGrpSpPr/>
          <p:nvPr/>
        </p:nvGrpSpPr>
        <p:grpSpPr>
          <a:xfrm>
            <a:off x="325438" y="725959"/>
            <a:ext cx="7486922" cy="758825"/>
            <a:chOff x="325438" y="725959"/>
            <a:chExt cx="7486922" cy="758825"/>
          </a:xfrm>
        </p:grpSpPr>
        <p:grpSp>
          <p:nvGrpSpPr>
            <p:cNvPr id="48" name="그룹 47"/>
            <p:cNvGrpSpPr/>
            <p:nvPr/>
          </p:nvGrpSpPr>
          <p:grpSpPr>
            <a:xfrm>
              <a:off x="325438" y="725959"/>
              <a:ext cx="7486922" cy="758825"/>
              <a:chOff x="325438" y="547688"/>
              <a:chExt cx="6757740" cy="758825"/>
            </a:xfrm>
          </p:grpSpPr>
          <p:pic>
            <p:nvPicPr>
              <p:cNvPr id="50" name="_x184518280" descr="EMB00000b54260f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5438" y="547688"/>
                <a:ext cx="6383337" cy="7588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1" name="_x197732104"/>
              <p:cNvSpPr>
                <a:spLocks noChangeArrowheads="1"/>
              </p:cNvSpPr>
              <p:nvPr/>
            </p:nvSpPr>
            <p:spPr bwMode="auto">
              <a:xfrm>
                <a:off x="1672978" y="669131"/>
                <a:ext cx="5410200" cy="515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en-US" sz="3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굴림" pitchFamily="50" charset="-127"/>
                    <a:ea typeface="HY울릉도B" pitchFamily="18" charset="-127"/>
                    <a:cs typeface="굴림" pitchFamily="50" charset="-127"/>
                  </a:rPr>
                  <a:t>공사실적신고시</a:t>
                </a:r>
                <a:r>
                  <a:rPr kumimoji="1" lang="en-US" altLang="ko-KR" sz="3000" b="0" i="0" u="none" strike="noStrike" cap="none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굴림" pitchFamily="50" charset="-127"/>
                    <a:ea typeface="HY울릉도B" pitchFamily="18" charset="-127"/>
                    <a:cs typeface="굴림" pitchFamily="50" charset="-127"/>
                  </a:rPr>
                  <a:t> </a:t>
                </a:r>
                <a:r>
                  <a:rPr kumimoji="1" lang="ko-KR" altLang="en-US" sz="3000" b="0" i="0" u="none" strike="noStrike" cap="none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굴림" pitchFamily="50" charset="-127"/>
                    <a:ea typeface="HY울릉도B" pitchFamily="18" charset="-127"/>
                    <a:cs typeface="굴림" pitchFamily="50" charset="-127"/>
                  </a:rPr>
                  <a:t>유의사항</a:t>
                </a:r>
                <a:endParaRPr kumimoji="1" lang="ko-KR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  <a:cs typeface="굴림" pitchFamily="50" charset="-127"/>
                </a:endParaRPr>
              </a:p>
            </p:txBody>
          </p:sp>
        </p:grpSp>
        <p:sp>
          <p:nvSpPr>
            <p:cNvPr id="49" name="_x197732184"/>
            <p:cNvSpPr>
              <a:spLocks noChangeArrowheads="1"/>
            </p:cNvSpPr>
            <p:nvPr/>
          </p:nvSpPr>
          <p:spPr bwMode="auto">
            <a:xfrm>
              <a:off x="780777" y="836712"/>
              <a:ext cx="550863" cy="515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35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HY울릉도B" pitchFamily="18" charset="-127"/>
                  <a:ea typeface="굴림" pitchFamily="50" charset="-127"/>
                  <a:cs typeface="굴림" pitchFamily="50" charset="-127"/>
                </a:rPr>
                <a:t>A</a:t>
              </a:r>
              <a:endParaRPr kumimoji="1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15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TM02455519[[fn=겨울]]</Template>
  <TotalTime>1913</TotalTime>
  <Words>2551</Words>
  <Application>Microsoft Office PowerPoint</Application>
  <PresentationFormat>화면 슬라이드 쇼(4:3)</PresentationFormat>
  <Paragraphs>526</Paragraphs>
  <Slides>56</Slides>
  <Notes>30</Notes>
  <HiddenSlides>0</HiddenSlides>
  <MMClips>0</MMClips>
  <ScaleCrop>false</ScaleCrop>
  <HeadingPairs>
    <vt:vector size="6" baseType="variant">
      <vt:variant>
        <vt:lpstr>테마</vt:lpstr>
      </vt:variant>
      <vt:variant>
        <vt:i4>3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56</vt:i4>
      </vt:variant>
    </vt:vector>
  </HeadingPairs>
  <TitlesOfParts>
    <vt:vector size="60" baseType="lpstr">
      <vt:lpstr>Winter</vt:lpstr>
      <vt:lpstr>Office Theme</vt:lpstr>
      <vt:lpstr>Office 테마</vt:lpstr>
      <vt:lpstr>Image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Administrator</cp:lastModifiedBy>
  <cp:revision>67</cp:revision>
  <dcterms:created xsi:type="dcterms:W3CDTF">2015-12-15T06:42:08Z</dcterms:created>
  <dcterms:modified xsi:type="dcterms:W3CDTF">2016-12-18T23:50:22Z</dcterms:modified>
</cp:coreProperties>
</file>